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8086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240929EA-99F1-492F-B1C9-088698B7ACF1}" type="datetimeFigureOut">
              <a:rPr lang="ru-RU" smtClean="0"/>
              <a:t>23.11.2018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384691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4139988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57862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47642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96596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3278299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532594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14717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45124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40929EA-99F1-492F-B1C9-088698B7ACF1}" type="datetimeFigureOut">
              <a:rPr lang="ru-RU" smtClean="0"/>
              <a:t>23.11.2018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185242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40929EA-99F1-492F-B1C9-088698B7ACF1}" type="datetimeFigureOut">
              <a:rPr lang="ru-RU" smtClean="0"/>
              <a:t>23.11.2018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1267846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40929EA-99F1-492F-B1C9-088698B7ACF1}" type="datetimeFigureOut">
              <a:rPr lang="ru-RU" smtClean="0"/>
              <a:t>23.11.2018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66078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40929EA-99F1-492F-B1C9-088698B7ACF1}" type="datetimeFigureOut">
              <a:rPr lang="ru-RU" smtClean="0"/>
              <a:t>23.11.2018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227990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929EA-99F1-492F-B1C9-088698B7ACF1}" type="datetimeFigureOut">
              <a:rPr lang="ru-RU" smtClean="0"/>
              <a:t>23.11.2018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3137038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40929EA-99F1-492F-B1C9-088698B7ACF1}" type="datetimeFigureOut">
              <a:rPr lang="ru-RU" smtClean="0"/>
              <a:t>23.11.2018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197106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40929EA-99F1-492F-B1C9-088698B7ACF1}" type="datetimeFigureOut">
              <a:rPr lang="ru-RU" smtClean="0"/>
              <a:t>23.11.2018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63FB90-B7EA-4678-8455-54756D4EF214}" type="slidenum">
              <a:rPr lang="ru-RU" smtClean="0"/>
              <a:t>‹#›</a:t>
            </a:fld>
            <a:endParaRPr lang="ru-RU"/>
          </a:p>
        </p:txBody>
      </p:sp>
    </p:spTree>
    <p:extLst>
      <p:ext uri="{BB962C8B-B14F-4D97-AF65-F5344CB8AC3E}">
        <p14:creationId xmlns:p14="http://schemas.microsoft.com/office/powerpoint/2010/main" val="20892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40929EA-99F1-492F-B1C9-088698B7ACF1}" type="datetimeFigureOut">
              <a:rPr lang="ru-RU" smtClean="0"/>
              <a:t>23.11.2018</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963FB90-B7EA-4678-8455-54756D4EF214}" type="slidenum">
              <a:rPr lang="ru-RU" smtClean="0"/>
              <a:t>‹#›</a:t>
            </a:fld>
            <a:endParaRPr lang="ru-RU"/>
          </a:p>
        </p:txBody>
      </p:sp>
    </p:spTree>
    <p:extLst>
      <p:ext uri="{BB962C8B-B14F-4D97-AF65-F5344CB8AC3E}">
        <p14:creationId xmlns:p14="http://schemas.microsoft.com/office/powerpoint/2010/main" val="38352689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8C9C467-3CFE-475C-87E5-DD7D6FAE917E}"/>
              </a:ext>
            </a:extLst>
          </p:cNvPr>
          <p:cNvSpPr>
            <a:spLocks noGrp="1"/>
          </p:cNvSpPr>
          <p:nvPr>
            <p:ph type="ctrTitle"/>
          </p:nvPr>
        </p:nvSpPr>
        <p:spPr>
          <a:xfrm>
            <a:off x="2095500" y="401782"/>
            <a:ext cx="8001000" cy="1551709"/>
          </a:xfrm>
        </p:spPr>
        <p:txBody>
          <a:bodyPr>
            <a:normAutofit fontScale="90000"/>
          </a:bodyPr>
          <a:lstStyle/>
          <a:p>
            <a:pPr algn="ctr"/>
            <a:r>
              <a:rPr lang="el-GR" dirty="0">
                <a:solidFill>
                  <a:srgbClr val="0000FF"/>
                </a:solidFill>
                <a:latin typeface="Book Antiqua" panose="02040602050305030304" pitchFamily="18" charset="0"/>
              </a:rPr>
              <a:t>ΠΟΡΤΡΕΤΑ ΦΙΛΕΛΛΗΝΩΝ </a:t>
            </a:r>
            <a:r>
              <a:rPr lang="el-GR" dirty="0">
                <a:solidFill>
                  <a:srgbClr val="800000"/>
                </a:solidFill>
                <a:latin typeface="Book Antiqua" panose="02040602050305030304" pitchFamily="18" charset="0"/>
              </a:rPr>
              <a:t>– </a:t>
            </a:r>
            <a:r>
              <a:rPr lang="ru-RU" dirty="0">
                <a:solidFill>
                  <a:srgbClr val="800000"/>
                </a:solidFill>
                <a:latin typeface="Book Antiqua" panose="02040602050305030304" pitchFamily="18" charset="0"/>
              </a:rPr>
              <a:t>ПОРТРЕТЫ ФИЛЭЛЛИНОВ</a:t>
            </a:r>
          </a:p>
        </p:txBody>
      </p:sp>
      <p:sp>
        <p:nvSpPr>
          <p:cNvPr id="3" name="Подзаголовок 2">
            <a:extLst>
              <a:ext uri="{FF2B5EF4-FFF2-40B4-BE49-F238E27FC236}">
                <a16:creationId xmlns:a16="http://schemas.microsoft.com/office/drawing/2014/main" xmlns="" id="{C4A68249-5488-4127-8F18-A89CED3DC10A}"/>
              </a:ext>
            </a:extLst>
          </p:cNvPr>
          <p:cNvSpPr>
            <a:spLocks noGrp="1"/>
          </p:cNvSpPr>
          <p:nvPr>
            <p:ph type="subTitle" idx="1"/>
          </p:nvPr>
        </p:nvSpPr>
        <p:spPr>
          <a:xfrm>
            <a:off x="3944587" y="2827634"/>
            <a:ext cx="8001000" cy="3552791"/>
          </a:xfrm>
        </p:spPr>
        <p:txBody>
          <a:bodyPr>
            <a:normAutofit fontScale="70000" lnSpcReduction="20000"/>
          </a:bodyPr>
          <a:lstStyle/>
          <a:p>
            <a:r>
              <a:rPr lang="el-GR" sz="2900" dirty="0">
                <a:solidFill>
                  <a:schemeClr val="bg1">
                    <a:lumMod val="95000"/>
                    <a:lumOff val="5000"/>
                  </a:schemeClr>
                </a:solidFill>
                <a:latin typeface="Book Antiqua" panose="02040602050305030304" pitchFamily="18" charset="0"/>
              </a:rPr>
              <a:t>Ο Βίκτωρ Ουγκώ το 1884.</a:t>
            </a:r>
            <a:endParaRPr lang="ru-RU" sz="2900" dirty="0">
              <a:solidFill>
                <a:schemeClr val="bg1">
                  <a:lumMod val="95000"/>
                  <a:lumOff val="5000"/>
                </a:schemeClr>
              </a:solidFill>
              <a:latin typeface="Book Antiqua" panose="02040602050305030304" pitchFamily="18" charset="0"/>
            </a:endParaRPr>
          </a:p>
          <a:p>
            <a:r>
              <a:rPr lang="el-GR" sz="2900" dirty="0">
                <a:solidFill>
                  <a:schemeClr val="bg1">
                    <a:lumMod val="95000"/>
                    <a:lumOff val="5000"/>
                  </a:schemeClr>
                </a:solidFill>
                <a:latin typeface="Book Antiqua" panose="02040602050305030304" pitchFamily="18" charset="0"/>
              </a:rPr>
              <a:t>Ο Βίκτωρ Ουγκώ (γαλλικά: </a:t>
            </a:r>
            <a:r>
              <a:rPr lang="en-US" sz="2900" dirty="0">
                <a:solidFill>
                  <a:schemeClr val="bg1">
                    <a:lumMod val="95000"/>
                    <a:lumOff val="5000"/>
                  </a:schemeClr>
                </a:solidFill>
                <a:latin typeface="Book Antiqua" panose="02040602050305030304" pitchFamily="18" charset="0"/>
              </a:rPr>
              <a:t>Victor Marie Vicomte Hugo) (26 </a:t>
            </a:r>
            <a:r>
              <a:rPr lang="el-GR" sz="2900" dirty="0">
                <a:solidFill>
                  <a:schemeClr val="bg1">
                    <a:lumMod val="95000"/>
                    <a:lumOff val="5000"/>
                  </a:schemeClr>
                </a:solidFill>
                <a:latin typeface="Book Antiqua" panose="02040602050305030304" pitchFamily="18" charset="0"/>
              </a:rPr>
              <a:t>Φεβρουαρίου 1802 – 22 Μαΐου 1885) ήταν Γάλλος μυθιστοριογράφος, ποιητής και δραματουργός, ο πλέον σημαντικός και προβεβλημένος εκπρόσωπος του κινήματος του γαλλικού ρομαντισμού.</a:t>
            </a:r>
          </a:p>
          <a:p>
            <a:r>
              <a:rPr lang="el-GR" sz="2900" dirty="0">
                <a:solidFill>
                  <a:schemeClr val="bg1">
                    <a:lumMod val="95000"/>
                    <a:lumOff val="5000"/>
                  </a:schemeClr>
                </a:solidFill>
                <a:latin typeface="Book Antiqua" panose="02040602050305030304" pitchFamily="18" charset="0"/>
              </a:rPr>
              <a:t>Ο Βίκτωρ Ουγκώ και η Ελλάδα</a:t>
            </a:r>
          </a:p>
          <a:p>
            <a:r>
              <a:rPr lang="el-GR" sz="2900" dirty="0">
                <a:solidFill>
                  <a:schemeClr val="bg1">
                    <a:lumMod val="95000"/>
                    <a:lumOff val="5000"/>
                  </a:schemeClr>
                </a:solidFill>
                <a:latin typeface="Book Antiqua" panose="02040602050305030304" pitchFamily="18" charset="0"/>
              </a:rPr>
              <a:t>Ο Βίκτωρ Ουγκώ αναφορικά με το ελληνικό ζήτημα υπήρξε από τους πλέον όψιμους Ευρωπαίους διανοούμενους, που έλαβαν φιλελληνική στάση. Παρότι, όμως, εισέρχεται αργά στον κύκλο των φιλελλήνων παραμένει ο συνεπέστερος των υποστηρικτών του νεότευκτου ελληνικού κράτους.</a:t>
            </a:r>
          </a:p>
          <a:p>
            <a:r>
              <a:rPr lang="ru-RU" dirty="0"/>
              <a:t>\</a:t>
            </a:r>
          </a:p>
        </p:txBody>
      </p:sp>
      <p:pic>
        <p:nvPicPr>
          <p:cNvPr id="5" name="Рисунок 4">
            <a:extLst>
              <a:ext uri="{FF2B5EF4-FFF2-40B4-BE49-F238E27FC236}">
                <a16:creationId xmlns:a16="http://schemas.microsoft.com/office/drawing/2014/main" xmlns="" id="{97537CB1-C009-4B90-BFCE-E7AD5AC6F6CF}"/>
              </a:ext>
            </a:extLst>
          </p:cNvPr>
          <p:cNvPicPr>
            <a:picLocks noChangeAspect="1"/>
          </p:cNvPicPr>
          <p:nvPr/>
        </p:nvPicPr>
        <p:blipFill>
          <a:blip r:embed="rId2"/>
          <a:stretch>
            <a:fillRect/>
          </a:stretch>
        </p:blipFill>
        <p:spPr>
          <a:xfrm>
            <a:off x="552535" y="2378329"/>
            <a:ext cx="3085930" cy="3963302"/>
          </a:xfrm>
          <a:prstGeom prst="rect">
            <a:avLst/>
          </a:prstGeom>
        </p:spPr>
      </p:pic>
      <p:sp>
        <p:nvSpPr>
          <p:cNvPr id="6" name="Прямоугольник 5">
            <a:extLst>
              <a:ext uri="{FF2B5EF4-FFF2-40B4-BE49-F238E27FC236}">
                <a16:creationId xmlns:a16="http://schemas.microsoft.com/office/drawing/2014/main" xmlns="" id="{2C6F2DC3-C942-4B72-B57D-99385495A339}"/>
              </a:ext>
            </a:extLst>
          </p:cNvPr>
          <p:cNvSpPr/>
          <p:nvPr/>
        </p:nvSpPr>
        <p:spPr>
          <a:xfrm>
            <a:off x="4988710" y="2233053"/>
            <a:ext cx="5650906" cy="584775"/>
          </a:xfrm>
          <a:prstGeom prst="rect">
            <a:avLst/>
          </a:prstGeom>
        </p:spPr>
        <p:txBody>
          <a:bodyPr wrap="none">
            <a:spAutoFit/>
          </a:bodyPr>
          <a:lstStyle/>
          <a:p>
            <a:r>
              <a:rPr lang="el-GR" sz="3200" dirty="0">
                <a:solidFill>
                  <a:srgbClr val="0000FF"/>
                </a:solidFill>
                <a:latin typeface="Book Antiqua" panose="02040602050305030304" pitchFamily="18" charset="0"/>
              </a:rPr>
              <a:t>Βίκτωρ Ουγκώ </a:t>
            </a:r>
            <a:r>
              <a:rPr lang="el-GR" sz="3200" dirty="0">
                <a:solidFill>
                  <a:srgbClr val="800000"/>
                </a:solidFill>
                <a:latin typeface="Book Antiqua" panose="02040602050305030304" pitchFamily="18" charset="0"/>
              </a:rPr>
              <a:t>- </a:t>
            </a:r>
            <a:r>
              <a:rPr lang="ru-RU" sz="3200" dirty="0">
                <a:solidFill>
                  <a:srgbClr val="800000"/>
                </a:solidFill>
                <a:latin typeface="Book Antiqua" panose="02040602050305030304" pitchFamily="18" charset="0"/>
              </a:rPr>
              <a:t>Виктор Гюго</a:t>
            </a:r>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427139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95A5A41-EA5B-4710-A6EB-53C366781773}"/>
              </a:ext>
            </a:extLst>
          </p:cNvPr>
          <p:cNvSpPr>
            <a:spLocks noGrp="1"/>
          </p:cNvSpPr>
          <p:nvPr>
            <p:ph idx="1"/>
          </p:nvPr>
        </p:nvSpPr>
        <p:spPr>
          <a:xfrm>
            <a:off x="684212" y="381000"/>
            <a:ext cx="7392988" cy="6102927"/>
          </a:xfrm>
        </p:spPr>
        <p:txBody>
          <a:bodyPr>
            <a:normAutofit fontScale="62500" lnSpcReduction="20000"/>
          </a:bodyPr>
          <a:lstStyle/>
          <a:p>
            <a:r>
              <a:rPr lang="el-GR" sz="2900" dirty="0">
                <a:latin typeface="Book Antiqua" panose="02040602050305030304" pitchFamily="18" charset="0"/>
              </a:rPr>
              <a:t>Το 1814 διορίστηκε πρέσβης στην Πορτογαλία, θέση από την οποία παραιτήθηκε τον επόμενο χρόνο. Τον Ιούλιο του 1817 επέστρεψε στο Ηνωμένο Βασίλειο και το 1821 διορίστηκε κυβερνήτης της Ινδίας. Το 1824 η Βρετανική κυβέρνηση υποστήριξε τον αγώνα των Ελλήνων για ανεξαρτησία από την Οθωμανική αυτοκρατορία και το 1826 ο Κάνινγκ υπέγραψε με τη Γαλλία και τη Ρωσία συνθήκη ειρήνης ανάμεσα στην Τουρκία και την Ελλάδα. Τον Απρίλιο του 1827 ο Κάνινγκ σχημάτισε κυβέρνηση και προώθησε την ανεξαρτησία της Ελλάδας, αλλά και τα αιτήματα των καθολικών Ιρλανδών, χωρίς να προλάβει να ολοκληρώσει το έργο του, καθώς πέθανε τρεις μήνες αργότερα από πνευμονία.</a:t>
            </a:r>
          </a:p>
          <a:p>
            <a:r>
              <a:rPr lang="ru-RU" sz="2900" dirty="0">
                <a:solidFill>
                  <a:srgbClr val="800000"/>
                </a:solidFill>
                <a:latin typeface="Book Antiqua" panose="02040602050305030304" pitchFamily="18" charset="0"/>
              </a:rPr>
              <a:t>В 1814 году он был назначен на должность посла в Португалии, от которой он отказался в следующем году. В июле 1817 году он вернулся в Великобританию и в 1821 году он был назначен главой правительства Индии. В 1824 году британское правительство поддерживает борьбу греков за независимость от Османской империи и в 1826 году </a:t>
            </a:r>
            <a:r>
              <a:rPr lang="ru-RU" sz="2900" dirty="0" err="1">
                <a:solidFill>
                  <a:srgbClr val="800000"/>
                </a:solidFill>
                <a:latin typeface="Book Antiqua" panose="02040602050305030304" pitchFamily="18" charset="0"/>
              </a:rPr>
              <a:t>Канинг</a:t>
            </a:r>
            <a:r>
              <a:rPr lang="ru-RU" sz="2900" dirty="0">
                <a:solidFill>
                  <a:srgbClr val="800000"/>
                </a:solidFill>
                <a:latin typeface="Book Antiqua" panose="02040602050305030304" pitchFamily="18" charset="0"/>
              </a:rPr>
              <a:t> подписал с Францией и Россией мирный договор между Турцией и Грецией. В апреле 1827 сформировал правительство и способствовал продвижению независимости Греции и требований ирландских католиков. Не успев завершить свое дело, он скончался через три месяца от пневмонии.</a:t>
            </a:r>
          </a:p>
          <a:p>
            <a:endParaRPr lang="ru-RU" dirty="0"/>
          </a:p>
        </p:txBody>
      </p:sp>
      <p:pic>
        <p:nvPicPr>
          <p:cNvPr id="4" name="Рисунок 3">
            <a:extLst>
              <a:ext uri="{FF2B5EF4-FFF2-40B4-BE49-F238E27FC236}">
                <a16:creationId xmlns:a16="http://schemas.microsoft.com/office/drawing/2014/main" xmlns="" id="{63227C7D-9CBD-4E0B-BBE5-BD7987A98212}"/>
              </a:ext>
            </a:extLst>
          </p:cNvPr>
          <p:cNvPicPr>
            <a:picLocks noChangeAspect="1"/>
          </p:cNvPicPr>
          <p:nvPr/>
        </p:nvPicPr>
        <p:blipFill>
          <a:blip r:embed="rId2"/>
          <a:stretch>
            <a:fillRect/>
          </a:stretch>
        </p:blipFill>
        <p:spPr>
          <a:xfrm>
            <a:off x="9073662" y="546728"/>
            <a:ext cx="2702519" cy="4251964"/>
          </a:xfrm>
          <a:prstGeom prst="rect">
            <a:avLst/>
          </a:prstGeom>
        </p:spPr>
      </p:pic>
      <p:sp>
        <p:nvSpPr>
          <p:cNvPr id="5" name="Прямоугольник 4">
            <a:extLst>
              <a:ext uri="{FF2B5EF4-FFF2-40B4-BE49-F238E27FC236}">
                <a16:creationId xmlns:a16="http://schemas.microsoft.com/office/drawing/2014/main" xmlns="" id="{F735B9F4-46C3-476C-BF01-39C598D5E737}"/>
              </a:ext>
            </a:extLst>
          </p:cNvPr>
          <p:cNvSpPr/>
          <p:nvPr/>
        </p:nvSpPr>
        <p:spPr>
          <a:xfrm>
            <a:off x="8077200" y="4971871"/>
            <a:ext cx="4114800" cy="1754326"/>
          </a:xfrm>
          <a:prstGeom prst="rect">
            <a:avLst/>
          </a:prstGeom>
        </p:spPr>
        <p:txBody>
          <a:bodyPr wrap="square">
            <a:spAutoFit/>
          </a:bodyPr>
          <a:lstStyle/>
          <a:p>
            <a:pPr algn="ctr"/>
            <a:r>
              <a:rPr lang="el-GR" dirty="0">
                <a:solidFill>
                  <a:srgbClr val="0000FF"/>
                </a:solidFill>
                <a:latin typeface="Book Antiqua" panose="02040602050305030304" pitchFamily="18" charset="0"/>
              </a:rPr>
              <a:t>Το άγαλμα του Κάνινγκ στην πλατεία που φέρει σήμερα το όνομά του στην Αθήνα</a:t>
            </a:r>
          </a:p>
          <a:p>
            <a:pPr algn="ctr"/>
            <a:r>
              <a:rPr lang="ru-RU" dirty="0">
                <a:solidFill>
                  <a:srgbClr val="800000"/>
                </a:solidFill>
                <a:latin typeface="Book Antiqua" panose="02040602050305030304" pitchFamily="18" charset="0"/>
              </a:rPr>
              <a:t>Статуя </a:t>
            </a:r>
            <a:r>
              <a:rPr lang="ru-RU" dirty="0" err="1">
                <a:solidFill>
                  <a:srgbClr val="800000"/>
                </a:solidFill>
                <a:latin typeface="Book Antiqua" panose="02040602050305030304" pitchFamily="18" charset="0"/>
              </a:rPr>
              <a:t>Канинга</a:t>
            </a:r>
            <a:r>
              <a:rPr lang="ru-RU" dirty="0">
                <a:solidFill>
                  <a:srgbClr val="800000"/>
                </a:solidFill>
                <a:latin typeface="Book Antiqua" panose="02040602050305030304" pitchFamily="18" charset="0"/>
              </a:rPr>
              <a:t> на площади, которая сейчас носит свое имя в Афинах</a:t>
            </a: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75" y="5849034"/>
            <a:ext cx="2543660" cy="955129"/>
          </a:xfrm>
          <a:prstGeom prst="rect">
            <a:avLst/>
          </a:prstGeom>
        </p:spPr>
      </p:pic>
    </p:spTree>
    <p:extLst>
      <p:ext uri="{BB962C8B-B14F-4D97-AF65-F5344CB8AC3E}">
        <p14:creationId xmlns:p14="http://schemas.microsoft.com/office/powerpoint/2010/main" val="398240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10E8F58-08B4-4E07-BDD8-E41C464CE868}"/>
              </a:ext>
            </a:extLst>
          </p:cNvPr>
          <p:cNvSpPr>
            <a:spLocks noGrp="1"/>
          </p:cNvSpPr>
          <p:nvPr>
            <p:ph idx="1"/>
          </p:nvPr>
        </p:nvSpPr>
        <p:spPr>
          <a:xfrm>
            <a:off x="96982" y="623660"/>
            <a:ext cx="11236036" cy="5622967"/>
          </a:xfrm>
        </p:spPr>
        <p:txBody>
          <a:bodyPr>
            <a:normAutofit fontScale="70000" lnSpcReduction="20000"/>
          </a:bodyPr>
          <a:lstStyle/>
          <a:p>
            <a:r>
              <a:rPr lang="el-GR" sz="2900" dirty="0">
                <a:solidFill>
                  <a:schemeClr val="bg1">
                    <a:lumMod val="95000"/>
                    <a:lumOff val="5000"/>
                  </a:schemeClr>
                </a:solidFill>
                <a:latin typeface="Book Antiqua" panose="02040602050305030304" pitchFamily="18" charset="0"/>
              </a:rPr>
              <a:t>Ο Τζορτζ Φίνλεϊ (George Finlay) (21 Δεκεμβρίου 1799-26 Ιανουαρίου 1875), ήταν Βρετανός ιστορικός Σκωτικής καταγωγής και φιλέλληνας. Γεννήθηκε στο Φάβερσαμ του Κεντ και σπούδασε νομικά στη Γλασκώβη. Το 1821 πήγε στο Γκέτινγκεν για να συνεχίσει τις σπουδές του. Ωστόσο το βαθύ ενδιαφέρον του για τον αγώνα ανεξαρτησίας των Ελλήνων τον κέρδισε και εγκατέλειψε τις σπουδές του το 1823 για να επισκεφθεί την Ελλάδα. Τον Νοέμβριο του ίδιου έτους έφθασε στην Κεφαλλονιά, όπου τον υποδέχθηκε ο Λόρδος Βύρων. Λίγο αργότερα αποβιβάστηκε στον Πύργο, όπου αφιερώθηκε για δεκατέσσερις μήνες στην εκμάθηση της γλώσσας, της ιστορίας και των αρχαιοτήτων</a:t>
            </a:r>
            <a:r>
              <a:rPr lang="el-GR" sz="2900" dirty="0" smtClean="0">
                <a:solidFill>
                  <a:schemeClr val="bg1">
                    <a:lumMod val="95000"/>
                    <a:lumOff val="5000"/>
                  </a:schemeClr>
                </a:solidFill>
                <a:latin typeface="Book Antiqua" panose="02040602050305030304" pitchFamily="18" charset="0"/>
              </a:rPr>
              <a:t>.</a:t>
            </a:r>
            <a:endParaRPr lang="ru-RU" sz="2900" dirty="0">
              <a:solidFill>
                <a:schemeClr val="bg1">
                  <a:lumMod val="95000"/>
                  <a:lumOff val="5000"/>
                </a:schemeClr>
              </a:solidFill>
              <a:latin typeface="Book Antiqua" panose="02040602050305030304" pitchFamily="18" charset="0"/>
            </a:endParaRPr>
          </a:p>
          <a:p>
            <a:r>
              <a:rPr lang="el-GR" sz="2900" b="1" dirty="0">
                <a:solidFill>
                  <a:schemeClr val="bg1">
                    <a:lumMod val="95000"/>
                    <a:lumOff val="5000"/>
                  </a:schemeClr>
                </a:solidFill>
                <a:latin typeface="Book Antiqua" panose="02040602050305030304" pitchFamily="18" charset="0"/>
              </a:rPr>
              <a:t>Ελληνική επανάσταση</a:t>
            </a:r>
          </a:p>
          <a:p>
            <a:r>
              <a:rPr lang="el-GR" sz="2900" dirty="0">
                <a:solidFill>
                  <a:schemeClr val="bg1">
                    <a:lumMod val="95000"/>
                    <a:lumOff val="5000"/>
                  </a:schemeClr>
                </a:solidFill>
                <a:latin typeface="Book Antiqua" panose="02040602050305030304" pitchFamily="18" charset="0"/>
              </a:rPr>
              <a:t>O Φίνλεϊ, παρόλο που σχημάτισε άσχημη εντύπωση για τους προύχοντες και τους οπλαρχηγούς, δεν έχασε τον αρχικό του ενθουσιασμό για τον σκοπό τους. Όμως εξαιτίας του γεγονότος ότι προσβλήθηκε από σφοδρό πυρετό, εξαναγκάστηκε να περάσει τον χειμώνα του 1824 και την άνοιξη του 1825 στη Ρώμη, τη Νάπολη και τη Σικελία. Κατόπιν επέστρεψε στη Σκωτία ειδικότερα στο Εδιμβούργο όπου έλαβε και το πτυχίο του στο δίκαιο. Ο ενθουσιασμός του όμως τον οδήγησε πίσω στην Ελλάδα, όπου έμεινε πλέον σχεδόν αδιάκοπα έως τον θάνατό του. Έλαβε μέρος στις ανεπιτυχείς προσπάθειες του Κόχραν και του Ρίτσαρντ Τσερτς για την ανακούφιση της Αθήνας το 1827. Όταν διασφαλίστηκε η ανεξαρτησία, αγόρασε μια έκταση στην Αττική, αλλά όλες οι προσπάθειές του για την εισαγωγή καλύτερων καλλιεργητικών συστημάτων απέτυχαν. Αφιέρωσε τότε τον εαυτό του στη συγγραφή ιστορικών έργων.</a:t>
            </a:r>
          </a:p>
          <a:p>
            <a:endParaRPr lang="ru-RU" dirty="0"/>
          </a:p>
        </p:txBody>
      </p:sp>
      <p:sp>
        <p:nvSpPr>
          <p:cNvPr id="4" name="Прямоугольник 3">
            <a:extLst>
              <a:ext uri="{FF2B5EF4-FFF2-40B4-BE49-F238E27FC236}">
                <a16:creationId xmlns:a16="http://schemas.microsoft.com/office/drawing/2014/main" xmlns="" id="{826E5EDA-69B2-4E22-8401-819F7105D5D3}"/>
              </a:ext>
            </a:extLst>
          </p:cNvPr>
          <p:cNvSpPr/>
          <p:nvPr/>
        </p:nvSpPr>
        <p:spPr>
          <a:xfrm>
            <a:off x="3357509" y="130409"/>
            <a:ext cx="5379999" cy="523220"/>
          </a:xfrm>
          <a:prstGeom prst="rect">
            <a:avLst/>
          </a:prstGeom>
        </p:spPr>
        <p:txBody>
          <a:bodyPr wrap="none">
            <a:spAutoFit/>
          </a:bodyPr>
          <a:lstStyle/>
          <a:p>
            <a:r>
              <a:rPr lang="el-GR" sz="2800" dirty="0">
                <a:solidFill>
                  <a:srgbClr val="0000FF"/>
                </a:solidFill>
                <a:latin typeface="Book Antiqua" panose="02040602050305030304" pitchFamily="18" charset="0"/>
              </a:rPr>
              <a:t>Τζορτζ Φίνλεϊ </a:t>
            </a: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Джордж Финли</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116882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8BE21F9C-8F27-432B-8C04-0F7EBEB8204C}"/>
              </a:ext>
            </a:extLst>
          </p:cNvPr>
          <p:cNvSpPr>
            <a:spLocks noGrp="1"/>
          </p:cNvSpPr>
          <p:nvPr>
            <p:ph idx="1"/>
          </p:nvPr>
        </p:nvSpPr>
        <p:spPr>
          <a:xfrm>
            <a:off x="684211" y="685800"/>
            <a:ext cx="11036733" cy="5922818"/>
          </a:xfrm>
        </p:spPr>
        <p:txBody>
          <a:bodyPr>
            <a:normAutofit fontScale="62500" lnSpcReduction="20000"/>
          </a:bodyPr>
          <a:lstStyle/>
          <a:p>
            <a:r>
              <a:rPr lang="el-GR" sz="2900" b="1" dirty="0">
                <a:solidFill>
                  <a:schemeClr val="bg1">
                    <a:lumMod val="95000"/>
                    <a:lumOff val="5000"/>
                  </a:schemeClr>
                </a:solidFill>
                <a:latin typeface="Book Antiqua" panose="02040602050305030304" pitchFamily="18" charset="0"/>
              </a:rPr>
              <a:t>Έργα</a:t>
            </a:r>
          </a:p>
          <a:p>
            <a:r>
              <a:rPr lang="el-GR" sz="2900" dirty="0">
                <a:solidFill>
                  <a:schemeClr val="bg1">
                    <a:lumMod val="95000"/>
                    <a:lumOff val="5000"/>
                  </a:schemeClr>
                </a:solidFill>
                <a:latin typeface="Book Antiqua" panose="02040602050305030304" pitchFamily="18" charset="0"/>
              </a:rPr>
              <a:t>Ανάμεσα στις πρώτες εκδόσεις του ήταν το Ελληνικό Βασίλειο και το Ελληνικό έθνος (The Hellenic Kingdom and the Greek Nation) το 1836 και το Δοκίμιο στις τραπεζικές αρχές, εφαρμοστέες υπό του Ελληνικού κράτους (Essai sur les principes de banque appliques a l'etat actuel de la Grece) το ίδιο έτος.</a:t>
            </a:r>
          </a:p>
          <a:p>
            <a:r>
              <a:rPr lang="el-GR" sz="2900" dirty="0">
                <a:solidFill>
                  <a:schemeClr val="bg1">
                    <a:lumMod val="95000"/>
                    <a:lumOff val="5000"/>
                  </a:schemeClr>
                </a:solidFill>
                <a:latin typeface="Book Antiqua" panose="02040602050305030304" pitchFamily="18" charset="0"/>
              </a:rPr>
              <a:t>Η πρώτη σειρά δοκιμίων στο μεγάλο ιστορικό έργο του ήλθε στο προσκήνιο το 1844 με το Η Ελλάδα υπό τους Ρωμαίους (Greece under the Romans). Τα ταξίδια του στην Ανατολή απέφεραν τη δημοσίευση ενός τόμου του On the Site of the Holy Sepulchre με σχέδιο της Ιερουσαλήμ το 1847. Το 1854 συμπλήρωσε το Ιστορία των Βυζαντινών και Ελληνικών Αυτοκρατοριών από το 716-1453 (The History of the Byzantine and Greek Empires from 716-1453) το οποίο γρήγορα συμπληρώθηκε από το Ιστορία της Ελλάδος υπό την Οθωμανική και Βενετική κυριαρχία (History of Greece under the Ottoman and Venetian Domination) το 1856 και από το Ιστορία της Ελληνικής Επανάστασης the (History of the Greek Revolution) το 1861( πρώτος μεταφραστής στα Ελληνικά ο Αλέξανδρος Παπαδιαμάντης).</a:t>
            </a:r>
            <a:endParaRPr lang="ru-RU" sz="2900" dirty="0">
              <a:solidFill>
                <a:schemeClr val="bg1">
                  <a:lumMod val="95000"/>
                  <a:lumOff val="5000"/>
                </a:schemeClr>
              </a:solidFill>
              <a:latin typeface="Book Antiqua" panose="02040602050305030304" pitchFamily="18" charset="0"/>
            </a:endParaRPr>
          </a:p>
          <a:p>
            <a:endParaRPr lang="ru-RU" sz="2900" dirty="0">
              <a:solidFill>
                <a:schemeClr val="bg1">
                  <a:lumMod val="95000"/>
                  <a:lumOff val="5000"/>
                </a:schemeClr>
              </a:solidFill>
              <a:latin typeface="Book Antiqua" panose="02040602050305030304" pitchFamily="18" charset="0"/>
            </a:endParaRPr>
          </a:p>
          <a:p>
            <a:r>
              <a:rPr lang="el-GR" sz="2900" b="1" dirty="0">
                <a:solidFill>
                  <a:schemeClr val="bg1">
                    <a:lumMod val="95000"/>
                    <a:lumOff val="5000"/>
                  </a:schemeClr>
                </a:solidFill>
                <a:latin typeface="Book Antiqua" panose="02040602050305030304" pitchFamily="18" charset="0"/>
              </a:rPr>
              <a:t>Δραστηριότητες και αναγνώριση</a:t>
            </a:r>
          </a:p>
          <a:p>
            <a:r>
              <a:rPr lang="el-GR" sz="2900" dirty="0">
                <a:solidFill>
                  <a:schemeClr val="bg1">
                    <a:lumMod val="95000"/>
                    <a:lumOff val="5000"/>
                  </a:schemeClr>
                </a:solidFill>
                <a:latin typeface="Book Antiqua" panose="02040602050305030304" pitchFamily="18" charset="0"/>
              </a:rPr>
              <a:t>Επιβαρυμένος από την κακή του υγεία και την πτώση της ζωτικότητάς του πέρασε τα τελευταία χρόνια της ζωής του ανανεώνοντας και αναθεωρώντας το ιστορικό του έργο. Από το 1864 έως το 1870 υπήρξε ανταποκριτής της εφημερίδας The Times ενώ η εμφάνισή του στις ελληνικές εφημερίδες της εποχής είχε ως αποτέλεσμα μια διακριτή επίδραση στην ελληνική πολιτική σκηνή. Το 1854 έλαβε από το πανεπιστήμιο του Εδιμβούργου τιμητική διδακτορική διάκριση (LL.D.). Πέθανε στην Αθήνα στις 26 Ιανουαρίου του 1875.</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4051018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E93AD41-8F68-40B9-9430-D3F3F3353E00}"/>
              </a:ext>
            </a:extLst>
          </p:cNvPr>
          <p:cNvSpPr>
            <a:spLocks noGrp="1"/>
          </p:cNvSpPr>
          <p:nvPr>
            <p:ph idx="1"/>
          </p:nvPr>
        </p:nvSpPr>
        <p:spPr>
          <a:xfrm>
            <a:off x="684212" y="685800"/>
            <a:ext cx="10787352" cy="5119255"/>
          </a:xfrm>
        </p:spPr>
        <p:txBody>
          <a:bodyPr>
            <a:normAutofit/>
          </a:bodyPr>
          <a:lstStyle/>
          <a:p>
            <a:r>
              <a:rPr lang="en-US" sz="2400" b="1" dirty="0" err="1">
                <a:solidFill>
                  <a:schemeClr val="bg1">
                    <a:lumMod val="95000"/>
                    <a:lumOff val="5000"/>
                  </a:schemeClr>
                </a:solidFill>
                <a:latin typeface="Book Antiqua" panose="02040602050305030304" pitchFamily="18" charset="0"/>
              </a:rPr>
              <a:t>Έργ</a:t>
            </a:r>
            <a:r>
              <a:rPr lang="en-US" sz="2400" b="1" dirty="0">
                <a:solidFill>
                  <a:schemeClr val="bg1">
                    <a:lumMod val="95000"/>
                    <a:lumOff val="5000"/>
                  </a:schemeClr>
                </a:solidFill>
                <a:latin typeface="Book Antiqua" panose="02040602050305030304" pitchFamily="18" charset="0"/>
              </a:rPr>
              <a:t>α του</a:t>
            </a:r>
          </a:p>
          <a:p>
            <a:r>
              <a:rPr lang="en-US" sz="2400" dirty="0">
                <a:solidFill>
                  <a:schemeClr val="bg1">
                    <a:lumMod val="95000"/>
                    <a:lumOff val="5000"/>
                  </a:schemeClr>
                </a:solidFill>
                <a:latin typeface="Book Antiqua" panose="02040602050305030304" pitchFamily="18" charset="0"/>
              </a:rPr>
              <a:t>•	George Finlay, Greece under the Romans: a historical view of the condition of the Greek Nation </a:t>
            </a:r>
          </a:p>
          <a:p>
            <a:r>
              <a:rPr lang="en-US" sz="2400" dirty="0">
                <a:solidFill>
                  <a:schemeClr val="bg1">
                    <a:lumMod val="95000"/>
                    <a:lumOff val="5000"/>
                  </a:schemeClr>
                </a:solidFill>
                <a:latin typeface="Book Antiqua" panose="02040602050305030304" pitchFamily="18" charset="0"/>
              </a:rPr>
              <a:t>•	Finlay, History of the Byzantine Empire From VCCXVI to MLVII </a:t>
            </a:r>
          </a:p>
          <a:p>
            <a:r>
              <a:rPr lang="en-US" sz="2400" dirty="0">
                <a:solidFill>
                  <a:schemeClr val="bg1">
                    <a:lumMod val="95000"/>
                    <a:lumOff val="5000"/>
                  </a:schemeClr>
                </a:solidFill>
                <a:latin typeface="Book Antiqua" panose="02040602050305030304" pitchFamily="18" charset="0"/>
              </a:rPr>
              <a:t>•	George Finlay, History of Greece From its Conquest by the Crusaders to its Conquest by the Turks Edinburgh 1861 </a:t>
            </a:r>
          </a:p>
          <a:p>
            <a:r>
              <a:rPr lang="en-US" sz="2400" dirty="0">
                <a:solidFill>
                  <a:schemeClr val="bg1">
                    <a:lumMod val="95000"/>
                    <a:lumOff val="5000"/>
                  </a:schemeClr>
                </a:solidFill>
                <a:latin typeface="Book Antiqua" panose="02040602050305030304" pitchFamily="18" charset="0"/>
              </a:rPr>
              <a:t>•	George Finlay, History of Greece under </a:t>
            </a:r>
            <a:r>
              <a:rPr lang="en-US" sz="2400" dirty="0" err="1">
                <a:solidFill>
                  <a:schemeClr val="bg1">
                    <a:lumMod val="95000"/>
                    <a:lumOff val="5000"/>
                  </a:schemeClr>
                </a:solidFill>
                <a:latin typeface="Book Antiqua" panose="02040602050305030304" pitchFamily="18" charset="0"/>
              </a:rPr>
              <a:t>Othoman</a:t>
            </a:r>
            <a:r>
              <a:rPr lang="en-US" sz="2400" dirty="0">
                <a:solidFill>
                  <a:schemeClr val="bg1">
                    <a:lumMod val="95000"/>
                    <a:lumOff val="5000"/>
                  </a:schemeClr>
                </a:solidFill>
                <a:latin typeface="Book Antiqua" panose="02040602050305030304" pitchFamily="18" charset="0"/>
              </a:rPr>
              <a:t> and Venetian domination </a:t>
            </a:r>
          </a:p>
          <a:p>
            <a:r>
              <a:rPr lang="en-US" sz="2400" dirty="0">
                <a:solidFill>
                  <a:schemeClr val="bg1">
                    <a:lumMod val="95000"/>
                    <a:lumOff val="5000"/>
                  </a:schemeClr>
                </a:solidFill>
                <a:latin typeface="Book Antiqua" panose="02040602050305030304" pitchFamily="18" charset="0"/>
              </a:rPr>
              <a:t>•	George Finlay, History of the Greek revolution, 1861 </a:t>
            </a:r>
          </a:p>
          <a:p>
            <a:r>
              <a:rPr lang="en-US" sz="2400" dirty="0">
                <a:solidFill>
                  <a:schemeClr val="bg1">
                    <a:lumMod val="95000"/>
                    <a:lumOff val="5000"/>
                  </a:schemeClr>
                </a:solidFill>
                <a:latin typeface="Book Antiqua" panose="02040602050305030304" pitchFamily="18" charset="0"/>
              </a:rPr>
              <a:t>•	George Finlay, The Hellenic kingdom and the Greek nation, 1837 </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642150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9EC4DAD-233A-4F14-87F4-43FD01668C8B}"/>
              </a:ext>
            </a:extLst>
          </p:cNvPr>
          <p:cNvSpPr>
            <a:spLocks noGrp="1"/>
          </p:cNvSpPr>
          <p:nvPr>
            <p:ph idx="1"/>
          </p:nvPr>
        </p:nvSpPr>
        <p:spPr>
          <a:xfrm>
            <a:off x="470455" y="323809"/>
            <a:ext cx="11216843" cy="5922818"/>
          </a:xfrm>
        </p:spPr>
        <p:txBody>
          <a:bodyPr>
            <a:normAutofit fontScale="70000" lnSpcReduction="20000"/>
          </a:bodyPr>
          <a:lstStyle/>
          <a:p>
            <a:r>
              <a:rPr lang="ru-RU" sz="2900" dirty="0">
                <a:solidFill>
                  <a:srgbClr val="800000"/>
                </a:solidFill>
                <a:latin typeface="Book Antiqua" panose="02040602050305030304" pitchFamily="18" charset="0"/>
              </a:rPr>
              <a:t>Джордж Финли (21 декабря 1799 - 26 января 1875) был британским историком шотландского происхождения и филэллином. Родился в </a:t>
            </a:r>
            <a:r>
              <a:rPr lang="ru-RU" sz="2900" dirty="0" err="1">
                <a:solidFill>
                  <a:srgbClr val="800000"/>
                </a:solidFill>
                <a:latin typeface="Book Antiqua" panose="02040602050305030304" pitchFamily="18" charset="0"/>
              </a:rPr>
              <a:t>Фавершаме</a:t>
            </a:r>
            <a:r>
              <a:rPr lang="ru-RU" sz="2900" dirty="0">
                <a:solidFill>
                  <a:srgbClr val="800000"/>
                </a:solidFill>
                <a:latin typeface="Book Antiqua" panose="02040602050305030304" pitchFamily="18" charset="0"/>
              </a:rPr>
              <a:t> графства Кент и изучал право в Глазго. В 1821 году он отправляется в Геттинген, чтобы продолжить свое обучение. Но глубокий интерес к борьбе за независимость греков одержал над ним верх и он бросает учебу в 1823 году, чтобы посетить Грецию. В ноябре того же года он прибывает на остров </a:t>
            </a:r>
            <a:r>
              <a:rPr lang="ru-RU" sz="2900" dirty="0" err="1">
                <a:solidFill>
                  <a:srgbClr val="800000"/>
                </a:solidFill>
                <a:latin typeface="Book Antiqua" panose="02040602050305030304" pitchFamily="18" charset="0"/>
              </a:rPr>
              <a:t>Кефалонья</a:t>
            </a:r>
            <a:r>
              <a:rPr lang="ru-RU" sz="2900" dirty="0">
                <a:solidFill>
                  <a:srgbClr val="800000"/>
                </a:solidFill>
                <a:latin typeface="Book Antiqua" panose="02040602050305030304" pitchFamily="18" charset="0"/>
              </a:rPr>
              <a:t>, где он был принят лордом Байроном. Вскоре он переселяется в город </a:t>
            </a:r>
            <a:r>
              <a:rPr lang="ru-RU" sz="2900" dirty="0" err="1">
                <a:solidFill>
                  <a:srgbClr val="800000"/>
                </a:solidFill>
                <a:latin typeface="Book Antiqua" panose="02040602050305030304" pitchFamily="18" charset="0"/>
              </a:rPr>
              <a:t>Пиргос</a:t>
            </a:r>
            <a:r>
              <a:rPr lang="ru-RU" sz="2900" dirty="0">
                <a:solidFill>
                  <a:srgbClr val="800000"/>
                </a:solidFill>
                <a:latin typeface="Book Antiqua" panose="02040602050305030304" pitchFamily="18" charset="0"/>
              </a:rPr>
              <a:t>, где проводит 14 месяцев в изучении языка и древней истории.</a:t>
            </a:r>
          </a:p>
          <a:p>
            <a:endParaRPr lang="ru-RU" sz="2900" dirty="0">
              <a:solidFill>
                <a:srgbClr val="800000"/>
              </a:solidFill>
              <a:latin typeface="Book Antiqua" panose="02040602050305030304" pitchFamily="18" charset="0"/>
            </a:endParaRPr>
          </a:p>
          <a:p>
            <a:r>
              <a:rPr lang="ru-RU" sz="2900" b="1" dirty="0">
                <a:solidFill>
                  <a:srgbClr val="800000"/>
                </a:solidFill>
                <a:latin typeface="Book Antiqua" panose="02040602050305030304" pitchFamily="18" charset="0"/>
              </a:rPr>
              <a:t>Греческая Революция</a:t>
            </a:r>
          </a:p>
          <a:p>
            <a:r>
              <a:rPr lang="ru-RU" sz="2900" dirty="0">
                <a:solidFill>
                  <a:srgbClr val="800000"/>
                </a:solidFill>
                <a:latin typeface="Book Antiqua" panose="02040602050305030304" pitchFamily="18" charset="0"/>
              </a:rPr>
              <a:t>Финли, не смотря на то, что у него сформировалось плохое впечатление о старейшинах и вождях, не теряет свой первоначальный энтузиазм по поводу преследуемой им цели. Однако по причине сильной лихорадки он был вынужден провести зиму 1824 года и весну 1825 года в Риме, Неаполе и Сицилии. Затем он возвращается в Шотландию в Эдинбург, где он получает ученую степень в области права. Однако энтузиазм приводит его обратно в Грецию, где он находился вплоть до самой своей смерти. Он принимает участие в неудачных попытках </a:t>
            </a:r>
            <a:r>
              <a:rPr lang="ru-RU" sz="2900" dirty="0" err="1">
                <a:solidFill>
                  <a:srgbClr val="800000"/>
                </a:solidFill>
                <a:latin typeface="Book Antiqua" panose="02040602050305030304" pitchFamily="18" charset="0"/>
              </a:rPr>
              <a:t>Кохрана</a:t>
            </a:r>
            <a:r>
              <a:rPr lang="ru-RU" sz="2900" dirty="0">
                <a:solidFill>
                  <a:srgbClr val="800000"/>
                </a:solidFill>
                <a:latin typeface="Book Antiqua" panose="02040602050305030304" pitchFamily="18" charset="0"/>
              </a:rPr>
              <a:t> и Ричард Черча умиротворить Афины в 1827 году. После завоевания независимости Греции, он покупает себе землю в районе Аттики, где все его усилия по внедрению более эффективных систем земледелия не достигли успеха. Тогда он посвящает себя написанию исторических трудов.</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84465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92259D07-1A01-482A-861E-B95003EA18AD}"/>
              </a:ext>
            </a:extLst>
          </p:cNvPr>
          <p:cNvSpPr>
            <a:spLocks noGrp="1"/>
          </p:cNvSpPr>
          <p:nvPr>
            <p:ph idx="1"/>
          </p:nvPr>
        </p:nvSpPr>
        <p:spPr>
          <a:xfrm>
            <a:off x="265215" y="96982"/>
            <a:ext cx="11388437" cy="6414654"/>
          </a:xfrm>
        </p:spPr>
        <p:txBody>
          <a:bodyPr>
            <a:normAutofit/>
          </a:bodyPr>
          <a:lstStyle/>
          <a:p>
            <a:r>
              <a:rPr lang="ru-RU" b="1" dirty="0">
                <a:solidFill>
                  <a:srgbClr val="800000"/>
                </a:solidFill>
                <a:latin typeface="Book Antiqua" panose="02040602050305030304" pitchFamily="18" charset="0"/>
              </a:rPr>
              <a:t>Труды:</a:t>
            </a:r>
          </a:p>
          <a:p>
            <a:r>
              <a:rPr lang="ru-RU" dirty="0">
                <a:solidFill>
                  <a:srgbClr val="800000"/>
                </a:solidFill>
                <a:latin typeface="Book Antiqua" panose="02040602050305030304" pitchFamily="18" charset="0"/>
              </a:rPr>
              <a:t>Одними из первых изданий были «Греческое государство и греческая нация» в 1836 году и «Очерк о банковских принципах, применимых в греческом государстве» того же года.</a:t>
            </a:r>
          </a:p>
          <a:p>
            <a:r>
              <a:rPr lang="ru-RU" dirty="0">
                <a:solidFill>
                  <a:srgbClr val="800000"/>
                </a:solidFill>
                <a:latin typeface="Book Antiqua" panose="02040602050305030304" pitchFamily="18" charset="0"/>
              </a:rPr>
              <a:t>Первая серия очерков в его великом историческом труде получила известность в 1844 году благодаря его работе - «Греция под властью римлян». Путешествуя по Востоку, он публикует том «На месте Гроба Господня» с планом Иерусалима в 1847 году. В 1854 году он завершает «Историю греческой и византийской империи 716-1453г», которая  вскоре дополняется «Историей Греции под турецким и венецианским господством» в 1856 году и «Историей греческой революции» в 1861 (впервые перевод был осуществлен на греческий язык писателем Александром </a:t>
            </a:r>
            <a:r>
              <a:rPr lang="ru-RU" dirty="0" err="1">
                <a:solidFill>
                  <a:srgbClr val="800000"/>
                </a:solidFill>
                <a:latin typeface="Book Antiqua" panose="02040602050305030304" pitchFamily="18" charset="0"/>
              </a:rPr>
              <a:t>Пападиамантисом</a:t>
            </a:r>
            <a:r>
              <a:rPr lang="ru-RU" dirty="0" smtClean="0">
                <a:solidFill>
                  <a:srgbClr val="800000"/>
                </a:solidFill>
                <a:latin typeface="Book Antiqua" panose="02040602050305030304" pitchFamily="18" charset="0"/>
              </a:rPr>
              <a:t>).</a:t>
            </a:r>
            <a:endParaRPr lang="ru-RU" dirty="0">
              <a:solidFill>
                <a:srgbClr val="800000"/>
              </a:solidFill>
              <a:latin typeface="Book Antiqua" panose="02040602050305030304" pitchFamily="18" charset="0"/>
            </a:endParaRPr>
          </a:p>
          <a:p>
            <a:r>
              <a:rPr lang="ru-RU" b="1" dirty="0">
                <a:solidFill>
                  <a:srgbClr val="800000"/>
                </a:solidFill>
                <a:latin typeface="Book Antiqua" panose="02040602050305030304" pitchFamily="18" charset="0"/>
              </a:rPr>
              <a:t>Деятельность и признание</a:t>
            </a:r>
          </a:p>
          <a:p>
            <a:r>
              <a:rPr lang="ru-RU" dirty="0">
                <a:solidFill>
                  <a:srgbClr val="800000"/>
                </a:solidFill>
                <a:latin typeface="Book Antiqua" panose="02040602050305030304" pitchFamily="18" charset="0"/>
              </a:rPr>
              <a:t>Отягощенный плохим здоровьем и спадом жизнеспособности, Финли провел последние годы своей жизни, обновляя и пересматривая свои исторические труды. С 1864 по 1870 год он был корреспондентом газеты </a:t>
            </a:r>
            <a:r>
              <a:rPr lang="ru-RU" dirty="0" err="1">
                <a:solidFill>
                  <a:srgbClr val="800000"/>
                </a:solidFill>
                <a:latin typeface="Book Antiqua" panose="02040602050305030304" pitchFamily="18" charset="0"/>
              </a:rPr>
              <a:t>Times</a:t>
            </a:r>
            <a:r>
              <a:rPr lang="ru-RU" dirty="0">
                <a:solidFill>
                  <a:srgbClr val="800000"/>
                </a:solidFill>
                <a:latin typeface="Book Antiqua" panose="02040602050305030304" pitchFamily="18" charset="0"/>
              </a:rPr>
              <a:t> и его появление в греческих газетах того времени как результат имело некоторое влияние на греческую политику. В 1854 году он был удостоен Эдинбургским Университетом -  почетного звания доктора юридических наук. Скончался в Афинах 26 января 1875.</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235405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DB7A4A75-6E52-4358-BCAD-779CA7F9F75A}"/>
              </a:ext>
            </a:extLst>
          </p:cNvPr>
          <p:cNvSpPr>
            <a:spLocks noGrp="1"/>
          </p:cNvSpPr>
          <p:nvPr>
            <p:ph idx="1"/>
          </p:nvPr>
        </p:nvSpPr>
        <p:spPr>
          <a:xfrm>
            <a:off x="684211" y="685800"/>
            <a:ext cx="10773497" cy="4842164"/>
          </a:xfrm>
        </p:spPr>
        <p:txBody>
          <a:bodyPr>
            <a:normAutofit/>
          </a:bodyPr>
          <a:lstStyle/>
          <a:p>
            <a:r>
              <a:rPr lang="ru-RU" b="1" dirty="0">
                <a:solidFill>
                  <a:srgbClr val="800000"/>
                </a:solidFill>
                <a:latin typeface="Book Antiqua" panose="02040602050305030304" pitchFamily="18" charset="0"/>
              </a:rPr>
              <a:t>Его работы</a:t>
            </a:r>
          </a:p>
          <a:p>
            <a:r>
              <a:rPr lang="ru-RU" dirty="0">
                <a:solidFill>
                  <a:srgbClr val="800000"/>
                </a:solidFill>
                <a:latin typeface="Book Antiqua" panose="02040602050305030304" pitchFamily="18" charset="0"/>
              </a:rPr>
              <a:t>• Джордж Финли, Греция под властью римлян: исторический взгляд на положение греческой нации</a:t>
            </a:r>
          </a:p>
          <a:p>
            <a:r>
              <a:rPr lang="ru-RU" dirty="0">
                <a:solidFill>
                  <a:srgbClr val="800000"/>
                </a:solidFill>
                <a:latin typeface="Book Antiqua" panose="02040602050305030304" pitchFamily="18" charset="0"/>
              </a:rPr>
              <a:t>• Финли, История Византийской империи </a:t>
            </a:r>
          </a:p>
          <a:p>
            <a:r>
              <a:rPr lang="ru-RU" dirty="0">
                <a:solidFill>
                  <a:srgbClr val="800000"/>
                </a:solidFill>
                <a:latin typeface="Book Antiqua" panose="02040602050305030304" pitchFamily="18" charset="0"/>
              </a:rPr>
              <a:t>• Джордж Финли, История Греции от завоевания крестоносцами до завоевания турками Эдинбург 1861</a:t>
            </a:r>
          </a:p>
          <a:p>
            <a:r>
              <a:rPr lang="ru-RU" dirty="0">
                <a:solidFill>
                  <a:srgbClr val="800000"/>
                </a:solidFill>
                <a:latin typeface="Book Antiqua" panose="02040602050305030304" pitchFamily="18" charset="0"/>
              </a:rPr>
              <a:t>• Джордж Финли, История Греции под Османским и Венецианским господством.</a:t>
            </a:r>
          </a:p>
          <a:p>
            <a:r>
              <a:rPr lang="ru-RU" dirty="0">
                <a:solidFill>
                  <a:srgbClr val="800000"/>
                </a:solidFill>
                <a:latin typeface="Book Antiqua" panose="02040602050305030304" pitchFamily="18" charset="0"/>
              </a:rPr>
              <a:t>• Джордж Финли, История греческой революции 1861 года</a:t>
            </a:r>
          </a:p>
          <a:p>
            <a:r>
              <a:rPr lang="ru-RU" dirty="0">
                <a:solidFill>
                  <a:srgbClr val="800000"/>
                </a:solidFill>
                <a:latin typeface="Book Antiqua" panose="02040602050305030304" pitchFamily="18" charset="0"/>
              </a:rPr>
              <a:t>• Джордж Финли, Греческое </a:t>
            </a:r>
            <a:r>
              <a:rPr lang="ru-RU" dirty="0" err="1">
                <a:solidFill>
                  <a:srgbClr val="800000"/>
                </a:solidFill>
                <a:latin typeface="Book Antiqua" panose="02040602050305030304" pitchFamily="18" charset="0"/>
              </a:rPr>
              <a:t>госудасртво</a:t>
            </a:r>
            <a:r>
              <a:rPr lang="ru-RU" dirty="0">
                <a:solidFill>
                  <a:srgbClr val="800000"/>
                </a:solidFill>
                <a:latin typeface="Book Antiqua" panose="02040602050305030304" pitchFamily="18" charset="0"/>
              </a:rPr>
              <a:t> и греческая нация, 1837</a:t>
            </a:r>
          </a:p>
          <a:p>
            <a:endParaRPr lang="ru-RU" dirty="0">
              <a:solidFill>
                <a:srgbClr val="800000"/>
              </a:solidFill>
              <a:latin typeface="Book Antiqua" panose="02040602050305030304" pitchFamily="18" charset="0"/>
            </a:endParaRP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61933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4FF2D1F-C48B-46D7-8DA6-271DDF1FD1FC}"/>
              </a:ext>
            </a:extLst>
          </p:cNvPr>
          <p:cNvSpPr>
            <a:spLocks noGrp="1"/>
          </p:cNvSpPr>
          <p:nvPr>
            <p:ph idx="1"/>
          </p:nvPr>
        </p:nvSpPr>
        <p:spPr>
          <a:xfrm>
            <a:off x="4361661" y="1042829"/>
            <a:ext cx="7377692" cy="5246483"/>
          </a:xfrm>
        </p:spPr>
        <p:txBody>
          <a:bodyPr>
            <a:normAutofit/>
          </a:bodyPr>
          <a:lstStyle/>
          <a:p>
            <a:r>
              <a:rPr lang="el-GR" dirty="0">
                <a:solidFill>
                  <a:schemeClr val="bg1">
                    <a:lumMod val="95000"/>
                    <a:lumOff val="5000"/>
                  </a:schemeClr>
                </a:solidFill>
                <a:latin typeface="Book Antiqua" panose="02040602050305030304" pitchFamily="18" charset="0"/>
              </a:rPr>
              <a:t>Ο Ιωάννης-Γαβριήλ Εϋνάρδος (γαλλ.: Jean-Gabriel Eynard) (1775-1863) ήταν Ελβετός τραπεζίτης, φιλέλληνας, τιμημένος με τον τίτλο του ευεργέτη του ελληνικού έθνους και πρωτοπόρος φωτογράφος.</a:t>
            </a:r>
            <a:endParaRPr lang="ru-RU" dirty="0">
              <a:solidFill>
                <a:schemeClr val="bg1">
                  <a:lumMod val="95000"/>
                  <a:lumOff val="5000"/>
                </a:schemeClr>
              </a:solidFill>
              <a:latin typeface="Book Antiqua" panose="02040602050305030304" pitchFamily="18" charset="0"/>
            </a:endParaRPr>
          </a:p>
          <a:p>
            <a:endParaRPr lang="ru-RU" dirty="0">
              <a:solidFill>
                <a:schemeClr val="bg1">
                  <a:lumMod val="95000"/>
                  <a:lumOff val="5000"/>
                </a:schemeClr>
              </a:solidFill>
              <a:latin typeface="Book Antiqua" panose="02040602050305030304" pitchFamily="18" charset="0"/>
            </a:endParaRPr>
          </a:p>
          <a:p>
            <a:r>
              <a:rPr lang="el-GR" dirty="0">
                <a:solidFill>
                  <a:schemeClr val="bg1">
                    <a:lumMod val="95000"/>
                    <a:lumOff val="5000"/>
                  </a:schemeClr>
                </a:solidFill>
                <a:latin typeface="Book Antiqua" panose="02040602050305030304" pitchFamily="18" charset="0"/>
              </a:rPr>
              <a:t>Γεννήθηκε στη Λυών της Γαλλίας στις 28 Δεκεμβρίου 1775 και η οικογένειά του έγινε δεκτή στους αριστοκρατικούς κύκλους της Γενεύης το 1686. Εγκαταστάθηκε αρχικά στη Γένοβα της Ιταλίας, όπου έκανε περιουσία ως οικονομικός διαπραγματευτής και σύμβουλος τοπικών αρχόντων. Το 1810 επέστρεψε στη Γενεύη, όπου έχτισε μεγαλοπρεπές μέγαρο (το σημερινό Δημαρχείο της πόλης). Το 1814 συμμετείχε στο συνέδριο της Βιέννης, όπου γνώρισε και σχετίστηκε με τον Καποδίστρια.</a:t>
            </a:r>
            <a:endParaRPr lang="ru-RU" dirty="0">
              <a:solidFill>
                <a:schemeClr val="bg1">
                  <a:lumMod val="95000"/>
                  <a:lumOff val="5000"/>
                </a:schemeClr>
              </a:solidFill>
              <a:latin typeface="Book Antiqua" panose="02040602050305030304" pitchFamily="18" charset="0"/>
            </a:endParaRPr>
          </a:p>
        </p:txBody>
      </p:sp>
      <p:sp>
        <p:nvSpPr>
          <p:cNvPr id="4" name="Прямоугольник 3">
            <a:extLst>
              <a:ext uri="{FF2B5EF4-FFF2-40B4-BE49-F238E27FC236}">
                <a16:creationId xmlns:a16="http://schemas.microsoft.com/office/drawing/2014/main" xmlns="" id="{380ADDB7-C577-4DE1-B4D2-7D26E026B449}"/>
              </a:ext>
            </a:extLst>
          </p:cNvPr>
          <p:cNvSpPr/>
          <p:nvPr/>
        </p:nvSpPr>
        <p:spPr>
          <a:xfrm>
            <a:off x="1454727" y="362634"/>
            <a:ext cx="9739745" cy="523220"/>
          </a:xfrm>
          <a:prstGeom prst="rect">
            <a:avLst/>
          </a:prstGeom>
        </p:spPr>
        <p:txBody>
          <a:bodyPr wrap="square">
            <a:spAutoFit/>
          </a:bodyPr>
          <a:lstStyle/>
          <a:p>
            <a:r>
              <a:rPr lang="el-GR" sz="2800" dirty="0">
                <a:solidFill>
                  <a:srgbClr val="0000FF"/>
                </a:solidFill>
                <a:latin typeface="Book Antiqua" panose="02040602050305030304" pitchFamily="18" charset="0"/>
              </a:rPr>
              <a:t>Ιωάννης-Γαβριήλ Εϋνάρδος </a:t>
            </a: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Джон-Габриэль </a:t>
            </a:r>
            <a:r>
              <a:rPr lang="ru-RU" sz="2800" dirty="0" err="1">
                <a:solidFill>
                  <a:srgbClr val="800000"/>
                </a:solidFill>
                <a:latin typeface="Book Antiqua" panose="02040602050305030304" pitchFamily="18" charset="0"/>
              </a:rPr>
              <a:t>Эйнард</a:t>
            </a:r>
            <a:endParaRPr lang="ru-RU" sz="2800" dirty="0">
              <a:solidFill>
                <a:srgbClr val="800000"/>
              </a:solidFill>
              <a:latin typeface="Book Antiqua" panose="02040602050305030304" pitchFamily="18" charset="0"/>
            </a:endParaRPr>
          </a:p>
        </p:txBody>
      </p:sp>
      <p:pic>
        <p:nvPicPr>
          <p:cNvPr id="5" name="Рисунок 4">
            <a:extLst>
              <a:ext uri="{FF2B5EF4-FFF2-40B4-BE49-F238E27FC236}">
                <a16:creationId xmlns:a16="http://schemas.microsoft.com/office/drawing/2014/main" xmlns="" id="{DC4B313C-37F5-4FE8-A820-A95BB3EAAC9D}"/>
              </a:ext>
            </a:extLst>
          </p:cNvPr>
          <p:cNvPicPr>
            <a:picLocks noChangeAspect="1"/>
          </p:cNvPicPr>
          <p:nvPr/>
        </p:nvPicPr>
        <p:blipFill>
          <a:blip r:embed="rId2"/>
          <a:stretch>
            <a:fillRect/>
          </a:stretch>
        </p:blipFill>
        <p:spPr>
          <a:xfrm>
            <a:off x="482388" y="1145155"/>
            <a:ext cx="3222119" cy="3812842"/>
          </a:xfrm>
          <a:prstGeom prst="rect">
            <a:avLst/>
          </a:prstGeom>
        </p:spPr>
      </p:pic>
      <p:sp>
        <p:nvSpPr>
          <p:cNvPr id="6" name="Прямоугольник 5">
            <a:extLst>
              <a:ext uri="{FF2B5EF4-FFF2-40B4-BE49-F238E27FC236}">
                <a16:creationId xmlns:a16="http://schemas.microsoft.com/office/drawing/2014/main" xmlns="" id="{8F58D578-6D61-4728-8489-0EB7A8213F40}"/>
              </a:ext>
            </a:extLst>
          </p:cNvPr>
          <p:cNvSpPr/>
          <p:nvPr/>
        </p:nvSpPr>
        <p:spPr>
          <a:xfrm>
            <a:off x="482388" y="5114972"/>
            <a:ext cx="3879273" cy="1631216"/>
          </a:xfrm>
          <a:prstGeom prst="rect">
            <a:avLst/>
          </a:prstGeom>
        </p:spPr>
        <p:txBody>
          <a:bodyPr wrap="square">
            <a:spAutoFit/>
          </a:bodyPr>
          <a:lstStyle/>
          <a:p>
            <a:r>
              <a:rPr lang="el-GR" sz="2000" dirty="0">
                <a:solidFill>
                  <a:schemeClr val="bg1">
                    <a:lumMod val="95000"/>
                    <a:lumOff val="5000"/>
                  </a:schemeClr>
                </a:solidFill>
                <a:latin typeface="Book Antiqua" panose="02040602050305030304" pitchFamily="18" charset="0"/>
              </a:rPr>
              <a:t>Ο Ιωάννης-Γαβριήλ Εϋνάρδος, </a:t>
            </a:r>
          </a:p>
          <a:p>
            <a:r>
              <a:rPr lang="el-GR" sz="2000" dirty="0">
                <a:solidFill>
                  <a:schemeClr val="bg1">
                    <a:lumMod val="95000"/>
                    <a:lumOff val="5000"/>
                  </a:schemeClr>
                </a:solidFill>
                <a:latin typeface="Book Antiqua" panose="02040602050305030304" pitchFamily="18" charset="0"/>
              </a:rPr>
              <a:t>σε δαγεροτυπία του ιδίου, </a:t>
            </a:r>
          </a:p>
          <a:p>
            <a:r>
              <a:rPr lang="el-GR" sz="2000" dirty="0">
                <a:solidFill>
                  <a:schemeClr val="bg1">
                    <a:lumMod val="95000"/>
                    <a:lumOff val="5000"/>
                  </a:schemeClr>
                </a:solidFill>
                <a:latin typeface="Book Antiqua" panose="02040602050305030304" pitchFamily="18" charset="0"/>
              </a:rPr>
              <a:t>το 1853, σε ηλικία 78 ετών</a:t>
            </a:r>
          </a:p>
          <a:p>
            <a:r>
              <a:rPr lang="ru-RU" sz="2000" dirty="0">
                <a:solidFill>
                  <a:srgbClr val="800000"/>
                </a:solidFill>
                <a:latin typeface="Book Antiqua" panose="02040602050305030304" pitchFamily="18" charset="0"/>
              </a:rPr>
              <a:t>Джон-Габриэль </a:t>
            </a:r>
            <a:r>
              <a:rPr lang="ru-RU" sz="2000" dirty="0" err="1">
                <a:solidFill>
                  <a:srgbClr val="800000"/>
                </a:solidFill>
                <a:latin typeface="Book Antiqua" panose="02040602050305030304" pitchFamily="18" charset="0"/>
              </a:rPr>
              <a:t>Эйнард</a:t>
            </a:r>
            <a:r>
              <a:rPr lang="ru-RU" sz="2000" dirty="0">
                <a:solidFill>
                  <a:srgbClr val="800000"/>
                </a:solidFill>
                <a:latin typeface="Book Antiqua" panose="02040602050305030304" pitchFamily="18" charset="0"/>
              </a:rPr>
              <a:t>, </a:t>
            </a:r>
          </a:p>
          <a:p>
            <a:r>
              <a:rPr lang="ru-RU" sz="2000" dirty="0">
                <a:solidFill>
                  <a:srgbClr val="800000"/>
                </a:solidFill>
                <a:latin typeface="Book Antiqua" panose="02040602050305030304" pitchFamily="18" charset="0"/>
              </a:rPr>
              <a:t>1853 год, в возрасте 78 лет</a:t>
            </a:r>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652965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0342ECF-9035-4B82-8B3F-C2FA4B394EAC}"/>
              </a:ext>
            </a:extLst>
          </p:cNvPr>
          <p:cNvSpPr>
            <a:spLocks noGrp="1"/>
          </p:cNvSpPr>
          <p:nvPr>
            <p:ph idx="1"/>
          </p:nvPr>
        </p:nvSpPr>
        <p:spPr>
          <a:xfrm>
            <a:off x="753484" y="1420091"/>
            <a:ext cx="10939752" cy="3913909"/>
          </a:xfrm>
        </p:spPr>
        <p:txBody>
          <a:bodyPr>
            <a:noAutofit/>
          </a:bodyPr>
          <a:lstStyle/>
          <a:p>
            <a:r>
              <a:rPr lang="el-GR" sz="2400" dirty="0">
                <a:solidFill>
                  <a:schemeClr val="bg1">
                    <a:lumMod val="95000"/>
                    <a:lumOff val="5000"/>
                  </a:schemeClr>
                </a:solidFill>
                <a:latin typeface="Book Antiqua" panose="02040602050305030304" pitchFamily="18" charset="0"/>
              </a:rPr>
              <a:t>Εμπνεόμενος από αυτόν, προσχώρησε στο κίνημα του φιλελληνισμού. Κατά την επανάσταση του '21 διέθεσε τεράστια ποσά υπέρ των Ελλήνων και παρενέβη επανειλημμένα στην ευρωπαϊκή διπλωματία υπέρ τών ελληνικών δικαίων. Μετά την δολοφονία του Καποδίστρια επέδειξε προσωπικό ενδιαφέρον για την συγκρότηση της ελληνικής εθνικής οικονομίας και συνέβαλε καταλυτικά στην ίδρυση της Εθνικής Τράπεζας της Ελλάδος, της οποίας διατέλεσε και επίτιμος διοικητής. Το 1847 αντιμετώπισε με σθένος τις υπερβολικές απαιτήσεις των Άγγλων τραπεζιτών για το δάνειό τους του 1832 προς την Ελλάδα και πλήρωσε ο ίδιος μισό εκατομμύριο χρυσά φράγκα για να τους ικανοποιήσει.</a:t>
            </a:r>
            <a:endParaRPr lang="ru-RU" sz="2400" dirty="0">
              <a:solidFill>
                <a:schemeClr val="bg1">
                  <a:lumMod val="95000"/>
                  <a:lumOff val="5000"/>
                </a:schemeClr>
              </a:solidFill>
              <a:latin typeface="Book Antiqua" panose="0204060205030503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014891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175E657-F99F-4FF3-9988-64B5CE033868}"/>
              </a:ext>
            </a:extLst>
          </p:cNvPr>
          <p:cNvSpPr>
            <a:spLocks noGrp="1"/>
          </p:cNvSpPr>
          <p:nvPr>
            <p:ph idx="1"/>
          </p:nvPr>
        </p:nvSpPr>
        <p:spPr>
          <a:xfrm>
            <a:off x="545240" y="957989"/>
            <a:ext cx="7065382" cy="5092595"/>
          </a:xfrm>
        </p:spPr>
        <p:txBody>
          <a:bodyPr>
            <a:noAutofit/>
          </a:bodyPr>
          <a:lstStyle/>
          <a:p>
            <a:r>
              <a:rPr lang="ru-RU" dirty="0">
                <a:solidFill>
                  <a:srgbClr val="800000"/>
                </a:solidFill>
                <a:latin typeface="Book Antiqua" panose="02040602050305030304" pitchFamily="18" charset="0"/>
              </a:rPr>
              <a:t>Жан-Габриэль </a:t>
            </a:r>
            <a:r>
              <a:rPr lang="ru-RU" dirty="0" err="1">
                <a:solidFill>
                  <a:srgbClr val="800000"/>
                </a:solidFill>
                <a:latin typeface="Book Antiqua" panose="02040602050305030304" pitchFamily="18" charset="0"/>
              </a:rPr>
              <a:t>Эйнард</a:t>
            </a:r>
            <a:r>
              <a:rPr lang="ru-RU" dirty="0">
                <a:solidFill>
                  <a:srgbClr val="800000"/>
                </a:solidFill>
                <a:latin typeface="Book Antiqua" panose="02040602050305030304" pitchFamily="18" charset="0"/>
              </a:rPr>
              <a:t> (1775-1863) был швейцарским банкиром, последователем </a:t>
            </a:r>
            <a:r>
              <a:rPr lang="ru-RU" dirty="0" err="1">
                <a:solidFill>
                  <a:srgbClr val="800000"/>
                </a:solidFill>
                <a:latin typeface="Book Antiqua" panose="02040602050305030304" pitchFamily="18" charset="0"/>
              </a:rPr>
              <a:t>филэллинизма</a:t>
            </a:r>
            <a:r>
              <a:rPr lang="ru-RU" dirty="0">
                <a:solidFill>
                  <a:srgbClr val="800000"/>
                </a:solidFill>
                <a:latin typeface="Book Antiqua" panose="02040602050305030304" pitchFamily="18" charset="0"/>
              </a:rPr>
              <a:t>, удостоен звания благодетель греческой нации, а также - одним из первых в мире фотографов.</a:t>
            </a:r>
          </a:p>
          <a:p>
            <a:endParaRPr lang="ru-RU" dirty="0">
              <a:solidFill>
                <a:srgbClr val="800000"/>
              </a:solidFill>
              <a:latin typeface="Book Antiqua" panose="02040602050305030304" pitchFamily="18" charset="0"/>
            </a:endParaRPr>
          </a:p>
          <a:p>
            <a:r>
              <a:rPr lang="ru-RU" dirty="0">
                <a:solidFill>
                  <a:srgbClr val="800000"/>
                </a:solidFill>
                <a:latin typeface="Book Antiqua" panose="02040602050305030304" pitchFamily="18" charset="0"/>
              </a:rPr>
              <a:t>Родился в Лионе (Франция) 28 декабря 1775 и его семья вошла в круг аристократии Женевы в 1686 году. Поселившись в Генуе (Италия), он сделал себе состояние в качестве финансового посредника и советника местных лордов. В 1810 году он вернулся в Женеву, где он построил великолепный особняк (нынешняя </a:t>
            </a:r>
            <a:r>
              <a:rPr lang="ru-RU" dirty="0" err="1">
                <a:solidFill>
                  <a:srgbClr val="800000"/>
                </a:solidFill>
                <a:latin typeface="Book Antiqua" panose="02040602050305030304" pitchFamily="18" charset="0"/>
              </a:rPr>
              <a:t>мерия</a:t>
            </a:r>
            <a:r>
              <a:rPr lang="ru-RU" dirty="0">
                <a:solidFill>
                  <a:srgbClr val="800000"/>
                </a:solidFill>
                <a:latin typeface="Book Antiqua" panose="02040602050305030304" pitchFamily="18" charset="0"/>
              </a:rPr>
              <a:t>). В 1814 году принимал участие в Венском конгрессе, где он познакомился с </a:t>
            </a:r>
            <a:r>
              <a:rPr lang="ru-RU" dirty="0" err="1">
                <a:solidFill>
                  <a:srgbClr val="800000"/>
                </a:solidFill>
                <a:latin typeface="Book Antiqua" panose="02040602050305030304" pitchFamily="18" charset="0"/>
              </a:rPr>
              <a:t>Иоаннисом</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Каподистрия</a:t>
            </a:r>
            <a:r>
              <a:rPr lang="ru-RU" dirty="0">
                <a:solidFill>
                  <a:srgbClr val="800000"/>
                </a:solidFill>
                <a:latin typeface="Book Antiqua" panose="02040602050305030304" pitchFamily="18" charset="0"/>
              </a:rPr>
              <a:t>.</a:t>
            </a:r>
          </a:p>
        </p:txBody>
      </p:sp>
      <p:pic>
        <p:nvPicPr>
          <p:cNvPr id="4" name="Рисунок 3">
            <a:extLst>
              <a:ext uri="{FF2B5EF4-FFF2-40B4-BE49-F238E27FC236}">
                <a16:creationId xmlns:a16="http://schemas.microsoft.com/office/drawing/2014/main" xmlns="" id="{8CDB7CDD-8152-45B6-8114-E991392F74E4}"/>
              </a:ext>
            </a:extLst>
          </p:cNvPr>
          <p:cNvPicPr>
            <a:picLocks noChangeAspect="1"/>
          </p:cNvPicPr>
          <p:nvPr/>
        </p:nvPicPr>
        <p:blipFill>
          <a:blip r:embed="rId2"/>
          <a:stretch>
            <a:fillRect/>
          </a:stretch>
        </p:blipFill>
        <p:spPr>
          <a:xfrm>
            <a:off x="8334241" y="462727"/>
            <a:ext cx="3164010" cy="3504362"/>
          </a:xfrm>
          <a:prstGeom prst="rect">
            <a:avLst/>
          </a:prstGeom>
        </p:spPr>
      </p:pic>
      <p:sp>
        <p:nvSpPr>
          <p:cNvPr id="5" name="Прямоугольник 4">
            <a:extLst>
              <a:ext uri="{FF2B5EF4-FFF2-40B4-BE49-F238E27FC236}">
                <a16:creationId xmlns:a16="http://schemas.microsoft.com/office/drawing/2014/main" xmlns="" id="{6E33E24C-A729-4913-AA7F-869D98AD2E2B}"/>
              </a:ext>
            </a:extLst>
          </p:cNvPr>
          <p:cNvSpPr/>
          <p:nvPr/>
        </p:nvSpPr>
        <p:spPr>
          <a:xfrm>
            <a:off x="8334241" y="4573256"/>
            <a:ext cx="3643745" cy="1477328"/>
          </a:xfrm>
          <a:prstGeom prst="rect">
            <a:avLst/>
          </a:prstGeom>
        </p:spPr>
        <p:txBody>
          <a:bodyPr wrap="square">
            <a:spAutoFit/>
          </a:bodyPr>
          <a:lstStyle/>
          <a:p>
            <a:r>
              <a:rPr lang="el-GR" dirty="0">
                <a:solidFill>
                  <a:schemeClr val="bg1">
                    <a:lumMod val="95000"/>
                    <a:lumOff val="5000"/>
                  </a:schemeClr>
                </a:solidFill>
                <a:latin typeface="Book Antiqua" panose="02040602050305030304" pitchFamily="18" charset="0"/>
              </a:rPr>
              <a:t>Ο Ιωάννης-Γαβριήλ Εϋνάρδος, </a:t>
            </a:r>
          </a:p>
          <a:p>
            <a:r>
              <a:rPr lang="en-US" dirty="0">
                <a:solidFill>
                  <a:schemeClr val="bg1">
                    <a:lumMod val="95000"/>
                    <a:lumOff val="5000"/>
                  </a:schemeClr>
                </a:solidFill>
                <a:latin typeface="Book Antiqua" panose="02040602050305030304" pitchFamily="18" charset="0"/>
              </a:rPr>
              <a:t>Jean-Gabriel </a:t>
            </a:r>
            <a:r>
              <a:rPr lang="en-US" dirty="0" err="1">
                <a:solidFill>
                  <a:schemeClr val="bg1">
                    <a:lumMod val="95000"/>
                    <a:lumOff val="5000"/>
                  </a:schemeClr>
                </a:solidFill>
                <a:latin typeface="Book Antiqua" panose="02040602050305030304" pitchFamily="18" charset="0"/>
              </a:rPr>
              <a:t>Eynard</a:t>
            </a:r>
            <a:r>
              <a:rPr lang="en-US" dirty="0">
                <a:solidFill>
                  <a:schemeClr val="bg1">
                    <a:lumMod val="95000"/>
                    <a:lumOff val="5000"/>
                  </a:schemeClr>
                </a:solidFill>
                <a:latin typeface="Book Antiqua" panose="02040602050305030304" pitchFamily="18" charset="0"/>
              </a:rPr>
              <a:t> </a:t>
            </a:r>
            <a:r>
              <a:rPr lang="el-GR" dirty="0">
                <a:solidFill>
                  <a:schemeClr val="bg1">
                    <a:lumMod val="95000"/>
                    <a:lumOff val="5000"/>
                  </a:schemeClr>
                </a:solidFill>
                <a:latin typeface="Book Antiqua" panose="02040602050305030304" pitchFamily="18" charset="0"/>
              </a:rPr>
              <a:t>σε νεαρή ηλικία</a:t>
            </a:r>
          </a:p>
          <a:p>
            <a:r>
              <a:rPr lang="ru-RU" dirty="0">
                <a:solidFill>
                  <a:srgbClr val="800000"/>
                </a:solidFill>
                <a:latin typeface="Book Antiqua" panose="02040602050305030304" pitchFamily="18" charset="0"/>
              </a:rPr>
              <a:t>Жан-Габриэль </a:t>
            </a:r>
            <a:r>
              <a:rPr lang="ru-RU" dirty="0" err="1">
                <a:solidFill>
                  <a:srgbClr val="800000"/>
                </a:solidFill>
                <a:latin typeface="Book Antiqua" panose="02040602050305030304" pitchFamily="18" charset="0"/>
              </a:rPr>
              <a:t>Эйнард</a:t>
            </a:r>
            <a:r>
              <a:rPr lang="ru-RU" dirty="0">
                <a:solidFill>
                  <a:srgbClr val="800000"/>
                </a:solidFill>
                <a:latin typeface="Book Antiqua" panose="02040602050305030304" pitchFamily="18" charset="0"/>
              </a:rPr>
              <a:t> в молодые годы</a:t>
            </a: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925" y="5769063"/>
            <a:ext cx="2543660" cy="955129"/>
          </a:xfrm>
          <a:prstGeom prst="rect">
            <a:avLst/>
          </a:prstGeom>
        </p:spPr>
      </p:pic>
    </p:spTree>
    <p:extLst>
      <p:ext uri="{BB962C8B-B14F-4D97-AF65-F5344CB8AC3E}">
        <p14:creationId xmlns:p14="http://schemas.microsoft.com/office/powerpoint/2010/main" val="176200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BA89DC49-DCEB-46EA-A1AD-075F44340740}"/>
              </a:ext>
            </a:extLst>
          </p:cNvPr>
          <p:cNvPicPr>
            <a:picLocks noChangeAspect="1"/>
          </p:cNvPicPr>
          <p:nvPr/>
        </p:nvPicPr>
        <p:blipFill>
          <a:blip r:embed="rId2"/>
          <a:stretch>
            <a:fillRect/>
          </a:stretch>
        </p:blipFill>
        <p:spPr>
          <a:xfrm>
            <a:off x="366672" y="497365"/>
            <a:ext cx="2531271" cy="3775929"/>
          </a:xfrm>
          <a:prstGeom prst="rect">
            <a:avLst/>
          </a:prstGeom>
        </p:spPr>
      </p:pic>
      <p:sp>
        <p:nvSpPr>
          <p:cNvPr id="5" name="Прямоугольник 4">
            <a:extLst>
              <a:ext uri="{FF2B5EF4-FFF2-40B4-BE49-F238E27FC236}">
                <a16:creationId xmlns:a16="http://schemas.microsoft.com/office/drawing/2014/main" xmlns="" id="{72940ECA-F44F-446A-90D6-225E8B426FA7}"/>
              </a:ext>
            </a:extLst>
          </p:cNvPr>
          <p:cNvSpPr/>
          <p:nvPr/>
        </p:nvSpPr>
        <p:spPr>
          <a:xfrm>
            <a:off x="3048000" y="335846"/>
            <a:ext cx="9033164" cy="3754874"/>
          </a:xfrm>
          <a:prstGeom prst="rect">
            <a:avLst/>
          </a:prstGeom>
        </p:spPr>
        <p:txBody>
          <a:bodyPr wrap="square">
            <a:spAutoFit/>
          </a:bodyPr>
          <a:lstStyle/>
          <a:p>
            <a:r>
              <a:rPr lang="ru-RU" sz="2000" dirty="0">
                <a:solidFill>
                  <a:srgbClr val="800000"/>
                </a:solidFill>
                <a:latin typeface="Book Antiqua" panose="02040602050305030304" pitchFamily="18" charset="0"/>
              </a:rPr>
              <a:t>Виктор Гюго (франц.: </a:t>
            </a:r>
            <a:r>
              <a:rPr lang="en-US" sz="2000" dirty="0">
                <a:solidFill>
                  <a:srgbClr val="800000"/>
                </a:solidFill>
                <a:latin typeface="Book Antiqua" panose="02040602050305030304" pitchFamily="18" charset="0"/>
              </a:rPr>
              <a:t>Victor Marie Vicomte Hugo) (26 </a:t>
            </a:r>
            <a:r>
              <a:rPr lang="ru-RU" sz="2000" dirty="0">
                <a:solidFill>
                  <a:srgbClr val="800000"/>
                </a:solidFill>
                <a:latin typeface="Book Antiqua" panose="02040602050305030304" pitchFamily="18" charset="0"/>
              </a:rPr>
              <a:t>февраля 1802 – 22 мая 1885) – французский романист, поэт и драматург, один из крупнейших и самых значимых представителей движения французского романтизма. </a:t>
            </a:r>
          </a:p>
          <a:p>
            <a:endParaRPr lang="ru-RU" sz="2000" dirty="0">
              <a:solidFill>
                <a:srgbClr val="800000"/>
              </a:solidFill>
              <a:latin typeface="Book Antiqua" panose="02040602050305030304" pitchFamily="18" charset="0"/>
            </a:endParaRPr>
          </a:p>
          <a:p>
            <a:r>
              <a:rPr lang="ru-RU" sz="2000" dirty="0">
                <a:solidFill>
                  <a:srgbClr val="800000"/>
                </a:solidFill>
                <a:latin typeface="Book Antiqua" panose="02040602050305030304" pitchFamily="18" charset="0"/>
              </a:rPr>
              <a:t>Виктор Гюго и Греция</a:t>
            </a:r>
          </a:p>
          <a:p>
            <a:r>
              <a:rPr lang="ru-RU" sz="2000" dirty="0">
                <a:solidFill>
                  <a:srgbClr val="800000"/>
                </a:solidFill>
                <a:latin typeface="Book Antiqua" panose="02040602050305030304" pitchFamily="18" charset="0"/>
              </a:rPr>
              <a:t>Говоря о греческом вопросе, следует отметить, что Виктор Гюго был одним из последних представителей плеяды европейских интеллектуалов-филэллинов. Но, несмотря на то, что он довольно поздно вошел в круг филэллинов, его до пор сих считают самым последовательным из сторонников возрождения греческого государства.    </a:t>
            </a:r>
          </a:p>
          <a:p>
            <a:endParaRPr lang="ru-RU" dirty="0"/>
          </a:p>
        </p:txBody>
      </p:sp>
      <p:sp>
        <p:nvSpPr>
          <p:cNvPr id="6" name="Прямоугольник 5">
            <a:extLst>
              <a:ext uri="{FF2B5EF4-FFF2-40B4-BE49-F238E27FC236}">
                <a16:creationId xmlns:a16="http://schemas.microsoft.com/office/drawing/2014/main" xmlns="" id="{64916A04-197A-4677-974F-5FFA02656360}"/>
              </a:ext>
            </a:extLst>
          </p:cNvPr>
          <p:cNvSpPr/>
          <p:nvPr/>
        </p:nvSpPr>
        <p:spPr>
          <a:xfrm>
            <a:off x="554181" y="4490829"/>
            <a:ext cx="6539346" cy="2031325"/>
          </a:xfrm>
          <a:prstGeom prst="rect">
            <a:avLst/>
          </a:prstGeom>
        </p:spPr>
        <p:txBody>
          <a:bodyPr wrap="square">
            <a:spAutoFit/>
          </a:bodyPr>
          <a:lstStyle/>
          <a:p>
            <a:r>
              <a:rPr lang="el-GR" b="1" dirty="0">
                <a:solidFill>
                  <a:schemeClr val="bg1">
                    <a:lumMod val="95000"/>
                    <a:lumOff val="5000"/>
                  </a:schemeClr>
                </a:solidFill>
                <a:latin typeface="Book Antiqua" panose="02040602050305030304" pitchFamily="18" charset="0"/>
              </a:rPr>
              <a:t>Η ελληνόφωνη εφημερίδα Κλειώ της Τεργέστης αποδίδει φόρο τιμής στο Βίκτωρα Ουγκώ στο φύλλο της 13ης Ιουνίου 1885.</a:t>
            </a:r>
          </a:p>
          <a:p>
            <a:endParaRPr lang="el-GR" b="1" dirty="0">
              <a:latin typeface="Book Antiqua" panose="02040602050305030304" pitchFamily="18" charset="0"/>
            </a:endParaRPr>
          </a:p>
          <a:p>
            <a:r>
              <a:rPr lang="ru-RU" b="1" dirty="0">
                <a:solidFill>
                  <a:srgbClr val="800000"/>
                </a:solidFill>
                <a:latin typeface="Book Antiqua" panose="02040602050305030304" pitchFamily="18" charset="0"/>
              </a:rPr>
              <a:t>Издаваемая в Триесте </a:t>
            </a:r>
            <a:r>
              <a:rPr lang="ru-RU" b="1" dirty="0" err="1">
                <a:solidFill>
                  <a:srgbClr val="800000"/>
                </a:solidFill>
                <a:latin typeface="Book Antiqua" panose="02040602050305030304" pitchFamily="18" charset="0"/>
              </a:rPr>
              <a:t>грекоязычная</a:t>
            </a:r>
            <a:r>
              <a:rPr lang="ru-RU" b="1" dirty="0">
                <a:solidFill>
                  <a:srgbClr val="800000"/>
                </a:solidFill>
                <a:latin typeface="Book Antiqua" panose="02040602050305030304" pitchFamily="18" charset="0"/>
              </a:rPr>
              <a:t> газета «Клио» воздает должное Виктору Гюго (выпуск от 13 июня 1885 г.).</a:t>
            </a:r>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1671899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66250EF-E2F3-48A0-A784-F71B6A9B1B0F}"/>
              </a:ext>
            </a:extLst>
          </p:cNvPr>
          <p:cNvSpPr>
            <a:spLocks noGrp="1"/>
          </p:cNvSpPr>
          <p:nvPr>
            <p:ph idx="1"/>
          </p:nvPr>
        </p:nvSpPr>
        <p:spPr>
          <a:xfrm>
            <a:off x="642647" y="471054"/>
            <a:ext cx="11175279" cy="5361709"/>
          </a:xfrm>
        </p:spPr>
        <p:txBody>
          <a:bodyPr>
            <a:noAutofit/>
          </a:bodyPr>
          <a:lstStyle/>
          <a:p>
            <a:r>
              <a:rPr lang="ru-RU" sz="2400" dirty="0">
                <a:solidFill>
                  <a:srgbClr val="800000"/>
                </a:solidFill>
                <a:latin typeface="Book Antiqua" panose="02040602050305030304" pitchFamily="18" charset="0"/>
              </a:rPr>
              <a:t>Вдохновленный его деятельностью, он присоединился к движению </a:t>
            </a:r>
            <a:r>
              <a:rPr lang="ru-RU" sz="2400" dirty="0" err="1">
                <a:solidFill>
                  <a:srgbClr val="800000"/>
                </a:solidFill>
                <a:latin typeface="Book Antiqua" panose="02040602050305030304" pitchFamily="18" charset="0"/>
              </a:rPr>
              <a:t>филлэлинизма</a:t>
            </a:r>
            <a:r>
              <a:rPr lang="ru-RU" sz="2400" dirty="0">
                <a:solidFill>
                  <a:srgbClr val="800000"/>
                </a:solidFill>
                <a:latin typeface="Book Antiqua" panose="02040602050305030304" pitchFamily="18" charset="0"/>
              </a:rPr>
              <a:t>. Во время революции 1821 года греками были затрачены огромные суммы за неоднократное вмешательство в европейскую дипломатию, выступая за греческие права. После убийства </a:t>
            </a:r>
            <a:r>
              <a:rPr lang="ru-RU" sz="2400" dirty="0" err="1">
                <a:solidFill>
                  <a:srgbClr val="800000"/>
                </a:solidFill>
                <a:latin typeface="Book Antiqua" panose="02040602050305030304" pitchFamily="18" charset="0"/>
              </a:rPr>
              <a:t>Каподистрии</a:t>
            </a:r>
            <a:r>
              <a:rPr lang="ru-RU" sz="2400" dirty="0">
                <a:solidFill>
                  <a:srgbClr val="800000"/>
                </a:solidFill>
                <a:latin typeface="Book Antiqua" panose="02040602050305030304" pitchFamily="18" charset="0"/>
              </a:rPr>
              <a:t> он проявил личный интерес в формировании греческой национальной экономики и внес свой личный вклад в создании Национального банка Греции, в котором являлся уважаемым всеми  управляющим. В 1847 году, столкнувшись  с проблемой неуплаты по кредиту Греции (1832 г.) Английским банкам, которые настойчиво требовали возмещения, </a:t>
            </a:r>
            <a:r>
              <a:rPr lang="ru-RU" sz="2400" dirty="0" err="1">
                <a:solidFill>
                  <a:srgbClr val="800000"/>
                </a:solidFill>
                <a:latin typeface="Book Antiqua" panose="02040602050305030304" pitchFamily="18" charset="0"/>
              </a:rPr>
              <a:t>Эйнард</a:t>
            </a:r>
            <a:r>
              <a:rPr lang="ru-RU" sz="2400" dirty="0">
                <a:solidFill>
                  <a:srgbClr val="800000"/>
                </a:solidFill>
                <a:latin typeface="Book Antiqua" panose="02040602050305030304" pitchFamily="18" charset="0"/>
              </a:rPr>
              <a:t> из своих средств выплатил  полмиллиона франков золотом.</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207193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C70D7F4-BA61-4765-BC67-5AB0566E6DD5}"/>
              </a:ext>
            </a:extLst>
          </p:cNvPr>
          <p:cNvSpPr>
            <a:spLocks noGrp="1"/>
          </p:cNvSpPr>
          <p:nvPr>
            <p:ph idx="1"/>
          </p:nvPr>
        </p:nvSpPr>
        <p:spPr>
          <a:xfrm>
            <a:off x="4541316" y="1621366"/>
            <a:ext cx="6863339" cy="5111943"/>
          </a:xfrm>
        </p:spPr>
        <p:txBody>
          <a:bodyPr>
            <a:normAutofit fontScale="85000" lnSpcReduction="10000"/>
          </a:bodyPr>
          <a:lstStyle/>
          <a:p>
            <a:r>
              <a:rPr lang="el-GR" dirty="0">
                <a:solidFill>
                  <a:schemeClr val="bg1">
                    <a:lumMod val="95000"/>
                    <a:lumOff val="5000"/>
                  </a:schemeClr>
                </a:solidFill>
                <a:latin typeface="Book Antiqua" panose="02040602050305030304" pitchFamily="18" charset="0"/>
              </a:rPr>
              <a:t>Ο Κάρολος Φαβιέρος (Charles Nicolas Fabvier) (1783-1855) ήταν Γάλλος φιλέλληνας στρατηγός και διοικητής του τακτικού στρατού της Ελλάδας κατά την Ελληνική Επανάσταση του 1821.</a:t>
            </a:r>
            <a:endParaRPr lang="ru-RU" dirty="0">
              <a:solidFill>
                <a:schemeClr val="bg1">
                  <a:lumMod val="95000"/>
                  <a:lumOff val="5000"/>
                </a:schemeClr>
              </a:solidFill>
              <a:latin typeface="Book Antiqua" panose="02040602050305030304" pitchFamily="18" charset="0"/>
            </a:endParaRPr>
          </a:p>
          <a:p>
            <a:endParaRPr lang="ru-RU" dirty="0">
              <a:solidFill>
                <a:schemeClr val="bg1">
                  <a:lumMod val="95000"/>
                  <a:lumOff val="5000"/>
                </a:schemeClr>
              </a:solidFill>
              <a:latin typeface="Book Antiqua" panose="02040602050305030304" pitchFamily="18" charset="0"/>
            </a:endParaRPr>
          </a:p>
          <a:p>
            <a:r>
              <a:rPr lang="el-GR" b="1" dirty="0">
                <a:solidFill>
                  <a:schemeClr val="bg1">
                    <a:lumMod val="95000"/>
                    <a:lumOff val="5000"/>
                  </a:schemeClr>
                </a:solidFill>
                <a:latin typeface="Book Antiqua" panose="02040602050305030304" pitchFamily="18" charset="0"/>
              </a:rPr>
              <a:t>Βιογραφία</a:t>
            </a:r>
          </a:p>
          <a:p>
            <a:r>
              <a:rPr lang="el-GR" dirty="0">
                <a:solidFill>
                  <a:schemeClr val="bg1">
                    <a:lumMod val="95000"/>
                    <a:lumOff val="5000"/>
                  </a:schemeClr>
                </a:solidFill>
                <a:latin typeface="Book Antiqua" panose="02040602050305030304" pitchFamily="18" charset="0"/>
              </a:rPr>
              <a:t>Σπούδασε στην Πολυτεχνική Σχολή του Παρισιού και συμμετείχε στους Ναπολεόντειους Πολέμους. Σε ηλικία 30 ετών ήταν συνταγματάρχης, και είχε τιμηθεί με τον Ταξιάρχη της Λεγεώνας της Τιμής και είχε πάρει τον τίτλο του βαρόνου. Το 1809 στάλθηκε στην Κωνσταντινούπολη και το 1810 στην Περσία για να οργανώσει τον περσικό στρατό. Μετά την παλινόρθωση των Βουρβόνων, αποτάχθηκε, όπως και οι περισσότεροι αξιωματικοί του Ναπολέοντα και κατέφυγε στην Αγγλία. Το 1823 κατέβηκε στην Ελλάδα για να βοηθήσει την επανάσταση με το ψευδώνυμο De Borel. Επέστρεψε στην Αγγλία όπου συγκέντρωσε εθελοντές και το 1825 γύρισε στην Ελλάδα όπου ανέλαβε την διοίκηση του τέταρτου τακτικού στρατού στο Ναύπλιο.</a:t>
            </a:r>
          </a:p>
          <a:p>
            <a:endParaRPr lang="ru-RU" dirty="0"/>
          </a:p>
        </p:txBody>
      </p:sp>
      <p:pic>
        <p:nvPicPr>
          <p:cNvPr id="4" name="Рисунок 3">
            <a:extLst>
              <a:ext uri="{FF2B5EF4-FFF2-40B4-BE49-F238E27FC236}">
                <a16:creationId xmlns:a16="http://schemas.microsoft.com/office/drawing/2014/main" xmlns="" id="{ABD2463C-DDA7-4DE0-A925-83686F84C37A}"/>
              </a:ext>
            </a:extLst>
          </p:cNvPr>
          <p:cNvPicPr>
            <a:picLocks noChangeAspect="1"/>
          </p:cNvPicPr>
          <p:nvPr/>
        </p:nvPicPr>
        <p:blipFill>
          <a:blip r:embed="rId2"/>
          <a:stretch>
            <a:fillRect/>
          </a:stretch>
        </p:blipFill>
        <p:spPr>
          <a:xfrm>
            <a:off x="532874" y="804860"/>
            <a:ext cx="3630950" cy="4241764"/>
          </a:xfrm>
          <a:prstGeom prst="rect">
            <a:avLst/>
          </a:prstGeom>
        </p:spPr>
      </p:pic>
      <p:sp>
        <p:nvSpPr>
          <p:cNvPr id="5" name="Прямоугольник 4">
            <a:extLst>
              <a:ext uri="{FF2B5EF4-FFF2-40B4-BE49-F238E27FC236}">
                <a16:creationId xmlns:a16="http://schemas.microsoft.com/office/drawing/2014/main" xmlns="" id="{F1E2C47C-6989-4FBB-A75A-28A7B026F59A}"/>
              </a:ext>
            </a:extLst>
          </p:cNvPr>
          <p:cNvSpPr/>
          <p:nvPr/>
        </p:nvSpPr>
        <p:spPr>
          <a:xfrm>
            <a:off x="4541316" y="548026"/>
            <a:ext cx="5825634" cy="523220"/>
          </a:xfrm>
          <a:prstGeom prst="rect">
            <a:avLst/>
          </a:prstGeom>
        </p:spPr>
        <p:txBody>
          <a:bodyPr wrap="none">
            <a:spAutoFit/>
          </a:bodyPr>
          <a:lstStyle/>
          <a:p>
            <a:r>
              <a:rPr lang="el-GR" sz="2800" dirty="0">
                <a:solidFill>
                  <a:srgbClr val="0000FF"/>
                </a:solidFill>
                <a:latin typeface="Book Antiqua" panose="02040602050305030304" pitchFamily="18" charset="0"/>
              </a:rPr>
              <a:t>Κάρολος Φαβιέρος </a:t>
            </a: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Шарль </a:t>
            </a:r>
            <a:r>
              <a:rPr lang="ru-RU" sz="2800" dirty="0" err="1">
                <a:solidFill>
                  <a:srgbClr val="800000"/>
                </a:solidFill>
                <a:latin typeface="Book Antiqua" panose="02040602050305030304" pitchFamily="18" charset="0"/>
              </a:rPr>
              <a:t>Фавье</a:t>
            </a:r>
            <a:endParaRPr lang="ru-RU" sz="2800" dirty="0">
              <a:solidFill>
                <a:srgbClr val="800000"/>
              </a:solidFill>
              <a:latin typeface="Book Antiqua" panose="02040602050305030304"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428" y="5778180"/>
            <a:ext cx="2543660" cy="955129"/>
          </a:xfrm>
          <a:prstGeom prst="rect">
            <a:avLst/>
          </a:prstGeom>
        </p:spPr>
      </p:pic>
    </p:spTree>
    <p:extLst>
      <p:ext uri="{BB962C8B-B14F-4D97-AF65-F5344CB8AC3E}">
        <p14:creationId xmlns:p14="http://schemas.microsoft.com/office/powerpoint/2010/main" val="539719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EB76D86-3CED-4460-98D8-71BAC283D6E5}"/>
              </a:ext>
            </a:extLst>
          </p:cNvPr>
          <p:cNvSpPr>
            <a:spLocks noGrp="1"/>
          </p:cNvSpPr>
          <p:nvPr>
            <p:ph idx="1"/>
          </p:nvPr>
        </p:nvSpPr>
        <p:spPr>
          <a:xfrm>
            <a:off x="684212" y="685800"/>
            <a:ext cx="11410806" cy="5243945"/>
          </a:xfrm>
        </p:spPr>
        <p:txBody>
          <a:bodyPr>
            <a:noAutofit/>
          </a:bodyPr>
          <a:lstStyle/>
          <a:p>
            <a:r>
              <a:rPr lang="el-GR" dirty="0">
                <a:solidFill>
                  <a:schemeClr val="bg1">
                    <a:lumMod val="95000"/>
                    <a:lumOff val="5000"/>
                  </a:schemeClr>
                </a:solidFill>
                <a:latin typeface="Book Antiqua" panose="02040602050305030304" pitchFamily="18" charset="0"/>
              </a:rPr>
              <a:t>Στις αρχές Αυγούστου του 1826 έλαβε μέρος στην μάχη του Χαϊδαρίου όπου ηττήθηκε και στις 30 Νοεμβρίου 1826 διέσπασε με 530 άνδρες την πολιορκία της Ακρόπολης μεταφέροντας πολεμοφόδια αλλά έμεινε πολιορκημένος εκεί μέχρι τις 24 Μαΐου 1827 οπότε και συνθηκολόγησε. Το καλοκαίρι του 1827 έλαβε μέρος στην εκστρατεία της Χίου που διακόπηκε μετά από την αντίδραση των μεγάλων δυνάμεων. Πήρε μέρος στην εκστρατεία του Μωριά, συνοδεύοντας τον τακτικό γαλλικό στρατό.</a:t>
            </a:r>
            <a:endParaRPr lang="ru-RU" dirty="0">
              <a:solidFill>
                <a:schemeClr val="bg1">
                  <a:lumMod val="95000"/>
                  <a:lumOff val="5000"/>
                </a:schemeClr>
              </a:solidFill>
              <a:latin typeface="Book Antiqua" panose="02040602050305030304" pitchFamily="18" charset="0"/>
            </a:endParaRPr>
          </a:p>
          <a:p>
            <a:endParaRPr lang="ru-RU" dirty="0">
              <a:solidFill>
                <a:schemeClr val="bg1">
                  <a:lumMod val="95000"/>
                  <a:lumOff val="5000"/>
                </a:schemeClr>
              </a:solidFill>
              <a:latin typeface="Book Antiqua" panose="02040602050305030304" pitchFamily="18" charset="0"/>
            </a:endParaRPr>
          </a:p>
          <a:p>
            <a:r>
              <a:rPr lang="el-GR" dirty="0">
                <a:solidFill>
                  <a:schemeClr val="bg1">
                    <a:lumMod val="95000"/>
                    <a:lumOff val="5000"/>
                  </a:schemeClr>
                </a:solidFill>
                <a:latin typeface="Book Antiqua" panose="02040602050305030304" pitchFamily="18" charset="0"/>
              </a:rPr>
              <a:t>Το 1828, μετά από διαφωνία του με τον Καποδίστρια, έφυγε από την Ελλάδα για την Γαλλία όπου πήρε μέρος στην επανάσταση του Ιουλίου του 1830, οπότε διορίστηκε φρούραρχος του Παρισιού. Το 1839 έγινε γενικός επιθεωρητής στρατού, και το 1845 ομότιμος της Άνω Βουλής. Η Γ’ Ελληνική Εθνοσυνέλευση της Τροιζήνας τον ανακήρυξε επίτιμο Έλληνα πολίτη και του απονεμήθηκε από τον Όθωνα ο Μεγαλόσταυρος του Τάγματος του Σωτήρος. Με τον θάνατό του το 1855 κηρύχθηκε τριήμερο πένθος στον Ελληνικό στρατό. </a:t>
            </a:r>
            <a:endParaRPr lang="ru-RU" dirty="0">
              <a:solidFill>
                <a:schemeClr val="bg1">
                  <a:lumMod val="95000"/>
                  <a:lumOff val="5000"/>
                </a:schemeClr>
              </a:solidFill>
              <a:latin typeface="Book Antiqua" panose="0204060205030503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1963614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287D0AD-DBA8-4950-929D-508C22CABBB3}"/>
              </a:ext>
            </a:extLst>
          </p:cNvPr>
          <p:cNvSpPr>
            <a:spLocks noGrp="1"/>
          </p:cNvSpPr>
          <p:nvPr>
            <p:ph idx="1"/>
          </p:nvPr>
        </p:nvSpPr>
        <p:spPr>
          <a:xfrm>
            <a:off x="137946" y="198911"/>
            <a:ext cx="11939259" cy="5881255"/>
          </a:xfrm>
        </p:spPr>
        <p:txBody>
          <a:bodyPr>
            <a:noAutofit/>
          </a:bodyPr>
          <a:lstStyle/>
          <a:p>
            <a:r>
              <a:rPr lang="ru-RU" sz="2400" dirty="0">
                <a:solidFill>
                  <a:srgbClr val="800000"/>
                </a:solidFill>
                <a:latin typeface="Book Antiqua" panose="02040602050305030304" pitchFamily="18" charset="0"/>
              </a:rPr>
              <a:t>Шарль </a:t>
            </a:r>
            <a:r>
              <a:rPr lang="ru-RU" sz="2400" dirty="0" err="1">
                <a:solidFill>
                  <a:srgbClr val="800000"/>
                </a:solidFill>
                <a:latin typeface="Book Antiqua" panose="02040602050305030304" pitchFamily="18" charset="0"/>
              </a:rPr>
              <a:t>Фавье</a:t>
            </a:r>
            <a:r>
              <a:rPr lang="ru-RU" sz="2400" dirty="0">
                <a:solidFill>
                  <a:srgbClr val="800000"/>
                </a:solidFill>
                <a:latin typeface="Book Antiqua" panose="02040602050305030304" pitchFamily="18" charset="0"/>
              </a:rPr>
              <a:t> (1783 - 1855 ) был французом – филэллином, капитаном и командиром регулярной армии Греции во время греческой революции 1821 </a:t>
            </a:r>
            <a:r>
              <a:rPr lang="ru-RU" sz="2400" dirty="0" smtClean="0">
                <a:solidFill>
                  <a:srgbClr val="800000"/>
                </a:solidFill>
                <a:latin typeface="Book Antiqua" panose="02040602050305030304" pitchFamily="18" charset="0"/>
              </a:rPr>
              <a:t>года</a:t>
            </a:r>
            <a:endParaRPr lang="ru-RU" sz="2400" dirty="0">
              <a:solidFill>
                <a:srgbClr val="800000"/>
              </a:solidFill>
              <a:latin typeface="Book Antiqua" panose="02040602050305030304" pitchFamily="18" charset="0"/>
            </a:endParaRPr>
          </a:p>
          <a:p>
            <a:r>
              <a:rPr lang="ru-RU" sz="2400" b="1" dirty="0">
                <a:solidFill>
                  <a:srgbClr val="800000"/>
                </a:solidFill>
                <a:latin typeface="Book Antiqua" panose="02040602050305030304" pitchFamily="18" charset="0"/>
              </a:rPr>
              <a:t>Биография</a:t>
            </a:r>
          </a:p>
          <a:p>
            <a:r>
              <a:rPr lang="ru-RU" sz="2400" dirty="0">
                <a:solidFill>
                  <a:srgbClr val="800000"/>
                </a:solidFill>
                <a:latin typeface="Book Antiqua" panose="02040602050305030304" pitchFamily="18" charset="0"/>
              </a:rPr>
              <a:t>Учился в Парижской  Политехнической школе и был участником наполеоновских войн.  В возрасте 30 лет имел звание полковника и был удостоен награды – «командующий Почетного легиона», получив титул барона.  В 1809 он был отправлен в Константинополь, а в 1810 в Персию, чтобы организовать персидскую армию.  После освобождения Бурбонов подал в отставку, как и большинство генералов Наполеона и сбежал в Англию .  В 1823 отправился в Грецию, чтобы содействовать революции под псевдонимом де Борель.  Затем он вернулся в Англию , где собрал добровольцев и в 1825 он вернулся в Грецию, где принял на себя командование четвертой регулярной армии в городе </a:t>
            </a:r>
            <a:r>
              <a:rPr lang="ru-RU" sz="2400" dirty="0" err="1">
                <a:solidFill>
                  <a:srgbClr val="800000"/>
                </a:solidFill>
                <a:latin typeface="Book Antiqua" panose="02040602050305030304" pitchFamily="18" charset="0"/>
              </a:rPr>
              <a:t>Навплион</a:t>
            </a:r>
            <a:r>
              <a:rPr lang="ru-RU" sz="2400" dirty="0">
                <a:solidFill>
                  <a:srgbClr val="800000"/>
                </a:solidFill>
                <a:latin typeface="Book Antiqua" panose="02040602050305030304" pitchFamily="18" charset="0"/>
              </a:rPr>
              <a:t>.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883902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A4469AB-6B5D-4430-A6E1-7E31F00A0F1D}"/>
              </a:ext>
            </a:extLst>
          </p:cNvPr>
          <p:cNvSpPr>
            <a:spLocks noGrp="1"/>
          </p:cNvSpPr>
          <p:nvPr>
            <p:ph idx="1"/>
          </p:nvPr>
        </p:nvSpPr>
        <p:spPr>
          <a:xfrm>
            <a:off x="684211" y="685800"/>
            <a:ext cx="11078297" cy="5618018"/>
          </a:xfrm>
        </p:spPr>
        <p:txBody>
          <a:bodyPr>
            <a:noAutofit/>
          </a:bodyPr>
          <a:lstStyle/>
          <a:p>
            <a:r>
              <a:rPr lang="ru-RU" dirty="0">
                <a:solidFill>
                  <a:srgbClr val="800000"/>
                </a:solidFill>
                <a:latin typeface="Book Antiqua" panose="02040602050305030304" pitchFamily="18" charset="0"/>
              </a:rPr>
              <a:t> В начале августа 1826 он принял участие в </a:t>
            </a:r>
            <a:r>
              <a:rPr lang="ru-RU" dirty="0" err="1">
                <a:solidFill>
                  <a:srgbClr val="800000"/>
                </a:solidFill>
                <a:latin typeface="Book Antiqua" panose="02040602050305030304" pitchFamily="18" charset="0"/>
              </a:rPr>
              <a:t>Хайдарской</a:t>
            </a:r>
            <a:r>
              <a:rPr lang="ru-RU" dirty="0">
                <a:solidFill>
                  <a:srgbClr val="800000"/>
                </a:solidFill>
                <a:latin typeface="Book Antiqua" panose="02040602050305030304" pitchFamily="18" charset="0"/>
              </a:rPr>
              <a:t> битве, в которой потерпел поражение и 30 ноября 1826 г. вместе с 530 солдат сняли осаду Акрополя, перевозя боеприпасы, и был осажден там до 24 мая 1827 , после чего сдался.  Летом 1827 он присоединился к кампании острова </a:t>
            </a:r>
            <a:r>
              <a:rPr lang="ru-RU" dirty="0" err="1">
                <a:solidFill>
                  <a:srgbClr val="800000"/>
                </a:solidFill>
                <a:latin typeface="Book Antiqua" panose="02040602050305030304" pitchFamily="18" charset="0"/>
              </a:rPr>
              <a:t>Хиос</a:t>
            </a:r>
            <a:r>
              <a:rPr lang="ru-RU" dirty="0">
                <a:solidFill>
                  <a:srgbClr val="800000"/>
                </a:solidFill>
                <a:latin typeface="Book Antiqua" panose="02040602050305030304" pitchFamily="18" charset="0"/>
              </a:rPr>
              <a:t>, которая была распущена после противодействия великих держав того времени. Он принял участие в кампании в </a:t>
            </a:r>
            <a:r>
              <a:rPr lang="ru-RU" dirty="0" err="1">
                <a:solidFill>
                  <a:srgbClr val="800000"/>
                </a:solidFill>
                <a:latin typeface="Book Antiqua" panose="02040602050305030304" pitchFamily="18" charset="0"/>
              </a:rPr>
              <a:t>Морее</a:t>
            </a:r>
            <a:r>
              <a:rPr lang="ru-RU" dirty="0">
                <a:solidFill>
                  <a:srgbClr val="800000"/>
                </a:solidFill>
                <a:latin typeface="Book Antiqua" panose="02040602050305030304" pitchFamily="18" charset="0"/>
              </a:rPr>
              <a:t>, объединившись с регулярной французской армией. </a:t>
            </a:r>
          </a:p>
          <a:p>
            <a:endParaRPr lang="ru-RU" dirty="0">
              <a:solidFill>
                <a:srgbClr val="800000"/>
              </a:solidFill>
              <a:latin typeface="Book Antiqua" panose="02040602050305030304" pitchFamily="18" charset="0"/>
            </a:endParaRPr>
          </a:p>
          <a:p>
            <a:r>
              <a:rPr lang="ru-RU" dirty="0">
                <a:solidFill>
                  <a:srgbClr val="800000"/>
                </a:solidFill>
                <a:latin typeface="Book Antiqua" panose="02040602050305030304" pitchFamily="18" charset="0"/>
              </a:rPr>
              <a:t>В 1828 после разногласий с </a:t>
            </a:r>
            <a:r>
              <a:rPr lang="ru-RU" dirty="0" err="1">
                <a:solidFill>
                  <a:srgbClr val="800000"/>
                </a:solidFill>
                <a:latin typeface="Book Antiqua" panose="02040602050305030304" pitchFamily="18" charset="0"/>
              </a:rPr>
              <a:t>Каподистрия</a:t>
            </a:r>
            <a:r>
              <a:rPr lang="ru-RU" dirty="0">
                <a:solidFill>
                  <a:srgbClr val="800000"/>
                </a:solidFill>
                <a:latin typeface="Book Antiqua" panose="02040602050305030304" pitchFamily="18" charset="0"/>
              </a:rPr>
              <a:t> бежал из Греции во Францию, где он принял участие в Июльской революции в 1830, вследствие которой он был назначен комендантом Парижа.  В 1839 стал главным инспектором армии, и 1845 почетным лицом верхней палаты.  Третья Греческая Национальная ассамблея в </a:t>
            </a:r>
            <a:r>
              <a:rPr lang="ru-RU" dirty="0" err="1">
                <a:solidFill>
                  <a:srgbClr val="800000"/>
                </a:solidFill>
                <a:latin typeface="Book Antiqua" panose="02040602050305030304" pitchFamily="18" charset="0"/>
              </a:rPr>
              <a:t>Тризине</a:t>
            </a:r>
            <a:r>
              <a:rPr lang="ru-RU" dirty="0">
                <a:solidFill>
                  <a:srgbClr val="800000"/>
                </a:solidFill>
                <a:latin typeface="Book Antiqua" panose="02040602050305030304" pitchFamily="18" charset="0"/>
              </a:rPr>
              <a:t> объявила его почетным гражданином Греции, а также был награжден греческим королем </a:t>
            </a:r>
            <a:r>
              <a:rPr lang="ru-RU" dirty="0" err="1">
                <a:solidFill>
                  <a:srgbClr val="800000"/>
                </a:solidFill>
                <a:latin typeface="Book Antiqua" panose="02040602050305030304" pitchFamily="18" charset="0"/>
              </a:rPr>
              <a:t>Отоном</a:t>
            </a:r>
            <a:r>
              <a:rPr lang="ru-RU" dirty="0">
                <a:solidFill>
                  <a:srgbClr val="800000"/>
                </a:solidFill>
                <a:latin typeface="Book Antiqua" panose="02040602050305030304" pitchFamily="18" charset="0"/>
              </a:rPr>
              <a:t> Большим крестом Верховного  ордена Христа.  После его смерти в 1855г. греческая армия объявила три дня траура.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986056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2E78479-52C8-4491-8A3C-A6D2948CB1FF}"/>
              </a:ext>
            </a:extLst>
          </p:cNvPr>
          <p:cNvSpPr>
            <a:spLocks noGrp="1"/>
          </p:cNvSpPr>
          <p:nvPr>
            <p:ph idx="1"/>
          </p:nvPr>
        </p:nvSpPr>
        <p:spPr>
          <a:xfrm>
            <a:off x="3536727" y="1482437"/>
            <a:ext cx="8419746" cy="5375564"/>
          </a:xfrm>
        </p:spPr>
        <p:txBody>
          <a:bodyPr>
            <a:noAutofit/>
          </a:bodyPr>
          <a:lstStyle/>
          <a:p>
            <a:r>
              <a:rPr lang="el-GR" dirty="0">
                <a:solidFill>
                  <a:schemeClr val="bg1">
                    <a:lumMod val="95000"/>
                    <a:lumOff val="5000"/>
                  </a:schemeClr>
                </a:solidFill>
                <a:latin typeface="Book Antiqua" panose="02040602050305030304" pitchFamily="18" charset="0"/>
              </a:rPr>
              <a:t>Ο Κόμης Σαντόρε ντι Σανταρόζα (1783 - 1825), ήταν Ιταλός στρατιωτικός, επαναστάτης, τιτλούχος και σπουδαίος φιλέλληνας, που σκοτώθηκε κατά την Ελληνική Επανάσταση του 1821.</a:t>
            </a:r>
            <a:endParaRPr lang="ru-RU" dirty="0">
              <a:solidFill>
                <a:schemeClr val="bg1">
                  <a:lumMod val="95000"/>
                  <a:lumOff val="5000"/>
                </a:schemeClr>
              </a:solidFill>
              <a:latin typeface="Book Antiqua" panose="02040602050305030304" pitchFamily="18" charset="0"/>
            </a:endParaRPr>
          </a:p>
          <a:p>
            <a:endParaRPr lang="ru-RU" dirty="0">
              <a:solidFill>
                <a:schemeClr val="bg1">
                  <a:lumMod val="95000"/>
                  <a:lumOff val="5000"/>
                </a:schemeClr>
              </a:solidFill>
              <a:latin typeface="Book Antiqua" panose="02040602050305030304" pitchFamily="18" charset="0"/>
            </a:endParaRPr>
          </a:p>
          <a:p>
            <a:r>
              <a:rPr lang="el-GR" dirty="0">
                <a:solidFill>
                  <a:schemeClr val="bg1">
                    <a:lumMod val="95000"/>
                    <a:lumOff val="5000"/>
                  </a:schemeClr>
                </a:solidFill>
                <a:latin typeface="Book Antiqua" panose="02040602050305030304" pitchFamily="18" charset="0"/>
              </a:rPr>
              <a:t>Ο Σανταρόζα γεννήθηκε το 1783 στο Σαβιλιάνο στο Πεδεμόντιο. Ολοκληρώνοντας τις εγκύκλιες σπουδές του ακολούθησε το στρατιωτικό επάγγελμα όπου και έλαβε μέρος σχεδόν σε όλες τις κατά του Ναπολέοντα μάχες στην Ιταλία. Τελικά μετά την κατάληψη του Πεδεμοντίου παραιτήθηκε από τις τάξεις του στρατού. Μετά όμως την πτώση του Ναπολέοντα ο Σανταρόζα επανήλθε στο στρατό και έλαβε μέρος στην εκστρατεία της Γκρενόμπλ όπου διαπνεόμενος με πατριωτικά και φιλελεύθερα αισθήματα υποκίνησε σε επανάσταση το Πεδεμόντιο κατά της Αυστριακής κατοχής αναλαμβάνοντας μάλιστα υπουργός των Στρατιωτικών της επαναστατικής κυβέρνησης. Αποτυγχάνοντας όμως της γενικής επανάστασης κατέφυγε στη Γαλλία και από εκεί στην Ελβετία απ΄ όπου και κατέληξε στο Λονδίνο.</a:t>
            </a:r>
            <a:endParaRPr lang="ru-RU" dirty="0">
              <a:solidFill>
                <a:schemeClr val="bg1">
                  <a:lumMod val="95000"/>
                  <a:lumOff val="5000"/>
                </a:schemeClr>
              </a:solidFill>
              <a:latin typeface="Book Antiqua" panose="02040602050305030304" pitchFamily="18" charset="0"/>
            </a:endParaRPr>
          </a:p>
        </p:txBody>
      </p:sp>
      <p:pic>
        <p:nvPicPr>
          <p:cNvPr id="4" name="Рисунок 3">
            <a:extLst>
              <a:ext uri="{FF2B5EF4-FFF2-40B4-BE49-F238E27FC236}">
                <a16:creationId xmlns:a16="http://schemas.microsoft.com/office/drawing/2014/main" xmlns="" id="{AD878BCC-C7EE-4D60-AA04-ADF576F8E782}"/>
              </a:ext>
            </a:extLst>
          </p:cNvPr>
          <p:cNvPicPr>
            <a:picLocks noChangeAspect="1"/>
          </p:cNvPicPr>
          <p:nvPr/>
        </p:nvPicPr>
        <p:blipFill>
          <a:blip r:embed="rId2"/>
          <a:stretch>
            <a:fillRect/>
          </a:stretch>
        </p:blipFill>
        <p:spPr>
          <a:xfrm>
            <a:off x="518182" y="797331"/>
            <a:ext cx="2787726" cy="4709699"/>
          </a:xfrm>
          <a:prstGeom prst="rect">
            <a:avLst/>
          </a:prstGeom>
        </p:spPr>
      </p:pic>
      <p:sp>
        <p:nvSpPr>
          <p:cNvPr id="5" name="Прямоугольник 4">
            <a:extLst>
              <a:ext uri="{FF2B5EF4-FFF2-40B4-BE49-F238E27FC236}">
                <a16:creationId xmlns:a16="http://schemas.microsoft.com/office/drawing/2014/main" xmlns="" id="{BB855857-700D-43D2-897A-EF80797AC21A}"/>
              </a:ext>
            </a:extLst>
          </p:cNvPr>
          <p:cNvSpPr/>
          <p:nvPr/>
        </p:nvSpPr>
        <p:spPr>
          <a:xfrm>
            <a:off x="3778472" y="797331"/>
            <a:ext cx="8292655" cy="523220"/>
          </a:xfrm>
          <a:prstGeom prst="rect">
            <a:avLst/>
          </a:prstGeom>
        </p:spPr>
        <p:txBody>
          <a:bodyPr wrap="none">
            <a:spAutoFit/>
          </a:bodyPr>
          <a:lstStyle/>
          <a:p>
            <a:r>
              <a:rPr lang="el-GR" sz="2800" dirty="0">
                <a:solidFill>
                  <a:srgbClr val="0000FF"/>
                </a:solidFill>
                <a:latin typeface="Book Antiqua" panose="02040602050305030304" pitchFamily="18" charset="0"/>
              </a:rPr>
              <a:t>Σαντόρε ντι Σανταρόζα </a:t>
            </a:r>
            <a:r>
              <a:rPr lang="el-GR" sz="2800" dirty="0">
                <a:solidFill>
                  <a:srgbClr val="800000"/>
                </a:solidFill>
                <a:latin typeface="Book Antiqua" panose="02040602050305030304" pitchFamily="18" charset="0"/>
              </a:rPr>
              <a:t>- </a:t>
            </a:r>
            <a:r>
              <a:rPr lang="ru-RU" sz="2800" dirty="0" err="1">
                <a:solidFill>
                  <a:srgbClr val="800000"/>
                </a:solidFill>
                <a:latin typeface="Book Antiqua" panose="02040602050305030304" pitchFamily="18" charset="0"/>
              </a:rPr>
              <a:t>Санторре</a:t>
            </a:r>
            <a:r>
              <a:rPr lang="ru-RU" sz="2800" dirty="0">
                <a:solidFill>
                  <a:srgbClr val="800000"/>
                </a:solidFill>
                <a:latin typeface="Book Antiqua" panose="02040602050305030304" pitchFamily="18" charset="0"/>
              </a:rPr>
              <a:t> </a:t>
            </a:r>
            <a:r>
              <a:rPr lang="ru-RU" sz="2800" dirty="0" err="1">
                <a:solidFill>
                  <a:srgbClr val="800000"/>
                </a:solidFill>
                <a:latin typeface="Book Antiqua" panose="02040602050305030304" pitchFamily="18" charset="0"/>
              </a:rPr>
              <a:t>ди</a:t>
            </a:r>
            <a:r>
              <a:rPr lang="ru-RU" sz="2800" dirty="0">
                <a:solidFill>
                  <a:srgbClr val="800000"/>
                </a:solidFill>
                <a:latin typeface="Book Antiqua" panose="02040602050305030304" pitchFamily="18" charset="0"/>
              </a:rPr>
              <a:t> </a:t>
            </a:r>
            <a:r>
              <a:rPr lang="ru-RU" sz="2800" dirty="0" err="1">
                <a:solidFill>
                  <a:srgbClr val="800000"/>
                </a:solidFill>
                <a:latin typeface="Book Antiqua" panose="02040602050305030304" pitchFamily="18" charset="0"/>
              </a:rPr>
              <a:t>Сантароса</a:t>
            </a:r>
            <a:endParaRPr lang="ru-RU" sz="2800" dirty="0">
              <a:solidFill>
                <a:srgbClr val="800000"/>
              </a:solidFill>
              <a:latin typeface="Book Antiqua" panose="02040602050305030304"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52" y="5662185"/>
            <a:ext cx="2543660" cy="955129"/>
          </a:xfrm>
          <a:prstGeom prst="rect">
            <a:avLst/>
          </a:prstGeom>
        </p:spPr>
      </p:pic>
    </p:spTree>
    <p:extLst>
      <p:ext uri="{BB962C8B-B14F-4D97-AF65-F5344CB8AC3E}">
        <p14:creationId xmlns:p14="http://schemas.microsoft.com/office/powerpoint/2010/main" val="3257259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052325B-00C9-42E5-9F9C-BCF7A373B0D2}"/>
              </a:ext>
            </a:extLst>
          </p:cNvPr>
          <p:cNvSpPr>
            <a:spLocks noGrp="1"/>
          </p:cNvSpPr>
          <p:nvPr>
            <p:ph idx="1"/>
          </p:nvPr>
        </p:nvSpPr>
        <p:spPr>
          <a:xfrm>
            <a:off x="0" y="-150421"/>
            <a:ext cx="11568545" cy="6497781"/>
          </a:xfrm>
        </p:spPr>
        <p:txBody>
          <a:bodyPr>
            <a:noAutofit/>
          </a:bodyPr>
          <a:lstStyle/>
          <a:p>
            <a:r>
              <a:rPr lang="el-GR" dirty="0">
                <a:solidFill>
                  <a:schemeClr val="bg1">
                    <a:lumMod val="95000"/>
                    <a:lumOff val="5000"/>
                  </a:schemeClr>
                </a:solidFill>
                <a:latin typeface="Book Antiqua" panose="02040602050305030304" pitchFamily="18" charset="0"/>
              </a:rPr>
              <a:t>Τότε Έλληνες απεσταλμένοι του εκεί συγκροτημένου φιλελληνικού κομιτάτου κάλεσαν τον Σανταρόζα αν ήθελε να συμμετάσχει στον απελευθερωτικό αγώνα των Ελλήνων. Εκείνος με ιδιαίτερο ενθουσιασμό αποδέχθηκε την πρόσκληση και περί τον Δεκέμβριο του 1824 έφθασε στο Ναύπλιο. Από εκεί αρχικά μετέβη στην Επίδαυρο, την Αίγινα και την Αθήνα προς επίσκεψη των αρχαιοτήτων που είχε μέχρι τότε ακουστά και θαύμαζε. Κατά τις επισκέψεις του όμως αυτές δεν έπαυε να βγάζει φλογερούς πατριωτικούς λόγους ξεσηκώνοντας τους κατοίκους των περιοχών αυτών</a:t>
            </a:r>
            <a:r>
              <a:rPr lang="el-GR" dirty="0" smtClean="0">
                <a:solidFill>
                  <a:schemeClr val="bg1">
                    <a:lumMod val="95000"/>
                    <a:lumOff val="5000"/>
                  </a:schemeClr>
                </a:solidFill>
                <a:latin typeface="Book Antiqua" panose="02040602050305030304" pitchFamily="18" charset="0"/>
              </a:rPr>
              <a:t>.</a:t>
            </a:r>
            <a:endParaRPr lang="ru-RU" dirty="0">
              <a:solidFill>
                <a:schemeClr val="bg1">
                  <a:lumMod val="95000"/>
                  <a:lumOff val="5000"/>
                </a:schemeClr>
              </a:solidFill>
              <a:latin typeface="Book Antiqua" panose="02040602050305030304" pitchFamily="18" charset="0"/>
            </a:endParaRPr>
          </a:p>
          <a:p>
            <a:r>
              <a:rPr lang="el-GR" dirty="0">
                <a:solidFill>
                  <a:schemeClr val="bg1">
                    <a:lumMod val="95000"/>
                    <a:lumOff val="5000"/>
                  </a:schemeClr>
                </a:solidFill>
                <a:latin typeface="Book Antiqua" panose="02040602050305030304" pitchFamily="18" charset="0"/>
              </a:rPr>
              <a:t>Ως απλός αγωνιστής φέροντας το όνομα Ντερόσι ακολούθησε τον Γ. Κουντουριώτη και τον Αλέξανδρο Μαυροκορδάτο στην προς Πυλία εκστρατεία τους και στις 20 Απριλίου του 1825 κατάφερε και εισήλθε στο φρούριο Νεόκαστρο της Πύλου. Ακολούθως ως παλαίμαχος στρατιωτικός έδωσε εντολή για άμεση επισκευή διαφόρων τμημάτων του πλην όμως δεν εισακούσθηκε. Στις 7 Μαρτίου, όταν πριν λίγες ημέρες ο αγωνιζόμενος από τη νήσο Σφακτηρία Αναγνωσταράς ζήτησε βοήθεια - ενισχύσεις από το έναντι αυτής Νεόκαστρο, μεταξύ των 100 περίπου αγωνιστών που εστάλησαν ήταν και ο Ντερόσι. Όταν την επόμενη ημέρα 8 Μαΐου ξεκίνησε την επίθεση κατά της Σφακτηρίας ο Αιγύπτιος στρατηγός Ιμπραήμ Πασάς, ο Ντερόσι τραυματίσθηκε βαριά, αρνούμενος όμως να παραδοθεί ένας Αιγύπτιος στρατιώτης τον φόνευσε και στη συνέχεια του αφαίρεσε από τα ρούχα του κάποια χρήματα και μία σφραγίδα, από την οποία και πληροφορήθηκε περί της τύχης του ένας φίλος του Σανταρόζα που υπηρετούσε στον αιγυπτιακό στόλο, όπως έγραψε αργότερα στο ημερολόγιό του.</a:t>
            </a:r>
            <a:endParaRPr lang="ru-RU" dirty="0">
              <a:solidFill>
                <a:schemeClr val="bg1">
                  <a:lumMod val="95000"/>
                  <a:lumOff val="5000"/>
                </a:schemeClr>
              </a:solidFill>
              <a:latin typeface="Book Antiqua" panose="0204060205030503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198987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A8E8A18-B3FE-424B-8CA1-B6CCA78CDA49}"/>
              </a:ext>
            </a:extLst>
          </p:cNvPr>
          <p:cNvSpPr>
            <a:spLocks noGrp="1"/>
          </p:cNvSpPr>
          <p:nvPr>
            <p:ph idx="1"/>
          </p:nvPr>
        </p:nvSpPr>
        <p:spPr>
          <a:xfrm>
            <a:off x="322064" y="936035"/>
            <a:ext cx="5893521" cy="3615267"/>
          </a:xfrm>
        </p:spPr>
        <p:txBody>
          <a:bodyPr/>
          <a:lstStyle/>
          <a:p>
            <a:r>
              <a:rPr lang="el-GR" dirty="0">
                <a:solidFill>
                  <a:schemeClr val="bg1">
                    <a:lumMod val="95000"/>
                    <a:lumOff val="5000"/>
                  </a:schemeClr>
                </a:solidFill>
                <a:latin typeface="Book Antiqua" panose="02040602050305030304" pitchFamily="18" charset="0"/>
              </a:rPr>
              <a:t>Προς τιμή του ηρωικά μαχόμενου και πεσόντα φιλέλληνα Σανταρόζα, με τη συμπλήρωση των 100 ετών από το θάνατό του, τον Απρίλιο του 1925, τελέστηκε επίσημο μνημόσυνο επί της Σφακτηρίας όπου και ανεγέρθη μνημείο του, ενώ ο Δήμος Αθηναίων έδωσε το όνομά του σε μία από τις οδούς της πόλης. Επίσης και στη γενέτειρά του υψώθηκε μαρμάρινος ανδριάντας του όπου και τιμάται ως εθνικός ήρωας.</a:t>
            </a:r>
            <a:endParaRPr lang="ru-RU" dirty="0">
              <a:solidFill>
                <a:schemeClr val="bg1">
                  <a:lumMod val="95000"/>
                  <a:lumOff val="5000"/>
                </a:schemeClr>
              </a:solidFill>
              <a:latin typeface="Book Antiqua" panose="02040602050305030304" pitchFamily="18" charset="0"/>
            </a:endParaRPr>
          </a:p>
        </p:txBody>
      </p:sp>
      <p:pic>
        <p:nvPicPr>
          <p:cNvPr id="4" name="Рисунок 3">
            <a:extLst>
              <a:ext uri="{FF2B5EF4-FFF2-40B4-BE49-F238E27FC236}">
                <a16:creationId xmlns:a16="http://schemas.microsoft.com/office/drawing/2014/main" xmlns="" id="{DD7B4D03-C903-44BE-AD72-970A58DFE8A8}"/>
              </a:ext>
            </a:extLst>
          </p:cNvPr>
          <p:cNvPicPr>
            <a:picLocks noChangeAspect="1"/>
          </p:cNvPicPr>
          <p:nvPr/>
        </p:nvPicPr>
        <p:blipFill>
          <a:blip r:embed="rId2"/>
          <a:stretch>
            <a:fillRect/>
          </a:stretch>
        </p:blipFill>
        <p:spPr>
          <a:xfrm>
            <a:off x="7146933" y="549809"/>
            <a:ext cx="3148069" cy="4190477"/>
          </a:xfrm>
          <a:prstGeom prst="rect">
            <a:avLst/>
          </a:prstGeom>
        </p:spPr>
      </p:pic>
      <p:sp>
        <p:nvSpPr>
          <p:cNvPr id="5" name="Прямоугольник 4">
            <a:extLst>
              <a:ext uri="{FF2B5EF4-FFF2-40B4-BE49-F238E27FC236}">
                <a16:creationId xmlns:a16="http://schemas.microsoft.com/office/drawing/2014/main" xmlns="" id="{8E07CCAB-0E2C-45D4-8A00-99A7F26FBF11}"/>
              </a:ext>
            </a:extLst>
          </p:cNvPr>
          <p:cNvSpPr/>
          <p:nvPr/>
        </p:nvSpPr>
        <p:spPr>
          <a:xfrm>
            <a:off x="6215585" y="4929271"/>
            <a:ext cx="6096000" cy="646331"/>
          </a:xfrm>
          <a:prstGeom prst="rect">
            <a:avLst/>
          </a:prstGeom>
        </p:spPr>
        <p:txBody>
          <a:bodyPr>
            <a:spAutoFit/>
          </a:bodyPr>
          <a:lstStyle/>
          <a:p>
            <a:r>
              <a:rPr lang="el-GR" dirty="0">
                <a:solidFill>
                  <a:srgbClr val="800000"/>
                </a:solidFill>
                <a:latin typeface="Book Antiqua" panose="02040602050305030304" pitchFamily="18" charset="0"/>
              </a:rPr>
              <a:t>- Статуя Сантаросы в Савильяно</a:t>
            </a:r>
            <a:r>
              <a:rPr lang="ru-RU" dirty="0">
                <a:solidFill>
                  <a:srgbClr val="800000"/>
                </a:solidFill>
                <a:latin typeface="Book Antiqua" panose="02040602050305030304" pitchFamily="18" charset="0"/>
              </a:rPr>
              <a:t>- </a:t>
            </a:r>
            <a:r>
              <a:rPr lang="el-GR" dirty="0">
                <a:solidFill>
                  <a:srgbClr val="0000FF"/>
                </a:solidFill>
                <a:latin typeface="Book Antiqua" panose="02040602050305030304" pitchFamily="18" charset="0"/>
              </a:rPr>
              <a:t>Ανδριάντας του Σανταρόζα στο Σαβιλιάνο </a:t>
            </a:r>
            <a:r>
              <a:rPr lang="el-GR" dirty="0">
                <a:solidFill>
                  <a:srgbClr val="800000"/>
                </a:solidFill>
                <a:latin typeface="Book Antiqua" panose="02040602050305030304" pitchFamily="18" charset="0"/>
              </a:rPr>
              <a:t>.</a:t>
            </a:r>
            <a:endParaRPr lang="ru-RU" dirty="0">
              <a:solidFill>
                <a:srgbClr val="800000"/>
              </a:solidFill>
              <a:latin typeface="Book Antiqua" panose="02040602050305030304"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232444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87EE8784-BD87-44F1-A303-D1966BA2B88F}"/>
              </a:ext>
            </a:extLst>
          </p:cNvPr>
          <p:cNvSpPr>
            <a:spLocks noGrp="1"/>
          </p:cNvSpPr>
          <p:nvPr>
            <p:ph idx="1"/>
          </p:nvPr>
        </p:nvSpPr>
        <p:spPr>
          <a:xfrm>
            <a:off x="684211" y="685800"/>
            <a:ext cx="11230697" cy="4828309"/>
          </a:xfrm>
        </p:spPr>
        <p:txBody>
          <a:bodyPr>
            <a:noAutofit/>
          </a:bodyPr>
          <a:lstStyle/>
          <a:p>
            <a:r>
              <a:rPr lang="ru-RU" dirty="0" err="1">
                <a:solidFill>
                  <a:srgbClr val="800000"/>
                </a:solidFill>
                <a:latin typeface="Book Antiqua" panose="02040602050305030304" pitchFamily="18" charset="0"/>
              </a:rPr>
              <a:t>Санторре</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ди</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Сантароса</a:t>
            </a:r>
            <a:r>
              <a:rPr lang="ru-RU" dirty="0">
                <a:solidFill>
                  <a:srgbClr val="800000"/>
                </a:solidFill>
                <a:latin typeface="Book Antiqua" panose="02040602050305030304" pitchFamily="18" charset="0"/>
              </a:rPr>
              <a:t> (1783 - 1825) - был итальянским солдатом, революционером, прозванный подлинным филэллином, который был убит во время греческой революции 1821 года.</a:t>
            </a:r>
          </a:p>
          <a:p>
            <a:endParaRPr lang="ru-RU" dirty="0">
              <a:solidFill>
                <a:srgbClr val="800000"/>
              </a:solidFill>
              <a:latin typeface="Book Antiqua" panose="02040602050305030304" pitchFamily="18" charset="0"/>
            </a:endParaRPr>
          </a:p>
          <a:p>
            <a:r>
              <a:rPr lang="ru-RU" dirty="0" err="1">
                <a:solidFill>
                  <a:srgbClr val="800000"/>
                </a:solidFill>
                <a:latin typeface="Book Antiqua" panose="02040602050305030304" pitchFamily="18" charset="0"/>
              </a:rPr>
              <a:t>Сантароса</a:t>
            </a:r>
            <a:r>
              <a:rPr lang="ru-RU" dirty="0">
                <a:solidFill>
                  <a:srgbClr val="800000"/>
                </a:solidFill>
                <a:latin typeface="Book Antiqua" panose="02040602050305030304" pitchFamily="18" charset="0"/>
              </a:rPr>
              <a:t> родился в 1783 году в </a:t>
            </a:r>
            <a:r>
              <a:rPr lang="ru-RU" dirty="0" err="1">
                <a:solidFill>
                  <a:srgbClr val="800000"/>
                </a:solidFill>
                <a:latin typeface="Book Antiqua" panose="02040602050305030304" pitchFamily="18" charset="0"/>
              </a:rPr>
              <a:t>Савильяно</a:t>
            </a:r>
            <a:r>
              <a:rPr lang="ru-RU" dirty="0">
                <a:solidFill>
                  <a:srgbClr val="800000"/>
                </a:solidFill>
                <a:latin typeface="Book Antiqua" panose="02040602050305030304" pitchFamily="18" charset="0"/>
              </a:rPr>
              <a:t> в Пьемонте. Окончив учебу, он  посвящает себя военной карьере, и принимает участие почти во всех сражениях против Наполеона в Италии. Наконец, после завоевания Пьемонта он подает в отставку. Но после падения Наполеона </a:t>
            </a:r>
            <a:r>
              <a:rPr lang="ru-RU" dirty="0" err="1">
                <a:solidFill>
                  <a:srgbClr val="800000"/>
                </a:solidFill>
                <a:latin typeface="Book Antiqua" panose="02040602050305030304" pitchFamily="18" charset="0"/>
              </a:rPr>
              <a:t>Сантароса</a:t>
            </a:r>
            <a:r>
              <a:rPr lang="ru-RU" dirty="0">
                <a:solidFill>
                  <a:srgbClr val="800000"/>
                </a:solidFill>
                <a:latin typeface="Book Antiqua" panose="02040602050305030304" pitchFamily="18" charset="0"/>
              </a:rPr>
              <a:t> возвращается в армию и присоединяется к кампании в Гренобле, где его патриотические и либеральные убеждения толкают его на участие в революции в Пьемонте во время австрийской оккупации, удостоившись при этом звания министра военных дел революционного правительства. Потерпев ряд поражений во время революции, он бежит во Францию, а оттуда в Швейцарию, откуда прибывает уже в Лондон.</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972934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8C97B64A-C26A-4E9D-8C9B-9DCE5CFA83E1}"/>
              </a:ext>
            </a:extLst>
          </p:cNvPr>
          <p:cNvSpPr>
            <a:spLocks noGrp="1"/>
          </p:cNvSpPr>
          <p:nvPr>
            <p:ph idx="1"/>
          </p:nvPr>
        </p:nvSpPr>
        <p:spPr>
          <a:xfrm>
            <a:off x="411078" y="139535"/>
            <a:ext cx="11119861" cy="5936673"/>
          </a:xfrm>
        </p:spPr>
        <p:txBody>
          <a:bodyPr>
            <a:normAutofit fontScale="77500" lnSpcReduction="20000"/>
          </a:bodyPr>
          <a:lstStyle/>
          <a:p>
            <a:r>
              <a:rPr lang="ru-RU" sz="2600" dirty="0">
                <a:solidFill>
                  <a:srgbClr val="800000"/>
                </a:solidFill>
                <a:latin typeface="Book Antiqua" panose="02040602050305030304" pitchFamily="18" charset="0"/>
              </a:rPr>
              <a:t>Тогда же греческие послы тамошнего </a:t>
            </a:r>
            <a:r>
              <a:rPr lang="ru-RU" sz="2600" dirty="0" err="1">
                <a:solidFill>
                  <a:srgbClr val="800000"/>
                </a:solidFill>
                <a:latin typeface="Book Antiqua" panose="02040602050305030304" pitchFamily="18" charset="0"/>
              </a:rPr>
              <a:t>филэллинского</a:t>
            </a:r>
            <a:r>
              <a:rPr lang="ru-RU" sz="2600" dirty="0">
                <a:solidFill>
                  <a:srgbClr val="800000"/>
                </a:solidFill>
                <a:latin typeface="Book Antiqua" panose="02040602050305030304" pitchFamily="18" charset="0"/>
              </a:rPr>
              <a:t> организованного революционного комитета предложили </a:t>
            </a:r>
            <a:r>
              <a:rPr lang="ru-RU" sz="2600" dirty="0" err="1">
                <a:solidFill>
                  <a:srgbClr val="800000"/>
                </a:solidFill>
                <a:latin typeface="Book Antiqua" panose="02040602050305030304" pitchFamily="18" charset="0"/>
              </a:rPr>
              <a:t>Сантаросе</a:t>
            </a:r>
            <a:r>
              <a:rPr lang="ru-RU" sz="2600" dirty="0">
                <a:solidFill>
                  <a:srgbClr val="800000"/>
                </a:solidFill>
                <a:latin typeface="Book Antiqua" panose="02040602050305030304" pitchFamily="18" charset="0"/>
              </a:rPr>
              <a:t> принять участие в освободительной борьбе греков. Он принял приглашение с энтузиазмом и в декабре 1824 года прибывает в </a:t>
            </a:r>
            <a:r>
              <a:rPr lang="ru-RU" sz="2600" dirty="0" err="1">
                <a:solidFill>
                  <a:srgbClr val="800000"/>
                </a:solidFill>
                <a:latin typeface="Book Antiqua" panose="02040602050305030304" pitchFamily="18" charset="0"/>
              </a:rPr>
              <a:t>Навплион</a:t>
            </a:r>
            <a:r>
              <a:rPr lang="ru-RU" sz="2600" dirty="0">
                <a:solidFill>
                  <a:srgbClr val="800000"/>
                </a:solidFill>
                <a:latin typeface="Book Antiqua" panose="02040602050305030304" pitchFamily="18" charset="0"/>
              </a:rPr>
              <a:t>. Оттуда, изначально идет в </a:t>
            </a:r>
            <a:r>
              <a:rPr lang="ru-RU" sz="2600" dirty="0" err="1">
                <a:solidFill>
                  <a:srgbClr val="800000"/>
                </a:solidFill>
                <a:latin typeface="Book Antiqua" panose="02040602050305030304" pitchFamily="18" charset="0"/>
              </a:rPr>
              <a:t>Эпидавр</a:t>
            </a:r>
            <a:r>
              <a:rPr lang="ru-RU" sz="2600" dirty="0">
                <a:solidFill>
                  <a:srgbClr val="800000"/>
                </a:solidFill>
                <a:latin typeface="Book Antiqua" panose="02040602050305030304" pitchFamily="18" charset="0"/>
              </a:rPr>
              <a:t>, Эгина и Афины, для того чтобы посетить те священные места, о которых был наслышан и восхищался ими. Однако, в ходе его путешествий, </a:t>
            </a:r>
            <a:r>
              <a:rPr lang="ru-RU" sz="2600" dirty="0" err="1">
                <a:solidFill>
                  <a:srgbClr val="800000"/>
                </a:solidFill>
                <a:latin typeface="Book Antiqua" panose="02040602050305030304" pitchFamily="18" charset="0"/>
              </a:rPr>
              <a:t>Санторре</a:t>
            </a:r>
            <a:r>
              <a:rPr lang="ru-RU" sz="2600" dirty="0">
                <a:solidFill>
                  <a:srgbClr val="800000"/>
                </a:solidFill>
                <a:latin typeface="Book Antiqua" panose="02040602050305030304" pitchFamily="18" charset="0"/>
              </a:rPr>
              <a:t> не перестает горячо и неустанно, исходя из своих патриотических соображений, призывать к борьбе местных жителей тех районов.</a:t>
            </a:r>
          </a:p>
          <a:p>
            <a:endParaRPr lang="ru-RU" sz="2600" dirty="0">
              <a:solidFill>
                <a:srgbClr val="800000"/>
              </a:solidFill>
              <a:latin typeface="Book Antiqua" panose="02040602050305030304" pitchFamily="18" charset="0"/>
            </a:endParaRPr>
          </a:p>
          <a:p>
            <a:r>
              <a:rPr lang="ru-RU" sz="2600" dirty="0">
                <a:solidFill>
                  <a:srgbClr val="800000"/>
                </a:solidFill>
                <a:latin typeface="Book Antiqua" panose="02040602050305030304" pitchFamily="18" charset="0"/>
              </a:rPr>
              <a:t>Как обычный борец за свободу, нося имя </a:t>
            </a:r>
            <a:r>
              <a:rPr lang="ru-RU" sz="2600" dirty="0" err="1">
                <a:solidFill>
                  <a:srgbClr val="800000"/>
                </a:solidFill>
                <a:latin typeface="Book Antiqua" panose="02040602050305030304" pitchFamily="18" charset="0"/>
              </a:rPr>
              <a:t>ди</a:t>
            </a:r>
            <a:r>
              <a:rPr lang="ru-RU" sz="2600" dirty="0">
                <a:solidFill>
                  <a:srgbClr val="800000"/>
                </a:solidFill>
                <a:latin typeface="Book Antiqua" panose="02040602050305030304" pitchFamily="18" charset="0"/>
              </a:rPr>
              <a:t> </a:t>
            </a:r>
            <a:r>
              <a:rPr lang="ru-RU" sz="2600" dirty="0" err="1">
                <a:solidFill>
                  <a:srgbClr val="800000"/>
                </a:solidFill>
                <a:latin typeface="Book Antiqua" panose="02040602050305030304" pitchFamily="18" charset="0"/>
              </a:rPr>
              <a:t>Роси</a:t>
            </a:r>
            <a:r>
              <a:rPr lang="ru-RU" sz="2600" dirty="0">
                <a:solidFill>
                  <a:srgbClr val="800000"/>
                </a:solidFill>
                <a:latin typeface="Book Antiqua" panose="02040602050305030304" pitchFamily="18" charset="0"/>
              </a:rPr>
              <a:t>, он последовал за </a:t>
            </a:r>
            <a:r>
              <a:rPr lang="ru-RU" sz="2600" dirty="0" err="1">
                <a:solidFill>
                  <a:srgbClr val="800000"/>
                </a:solidFill>
                <a:latin typeface="Book Antiqua" panose="02040602050305030304" pitchFamily="18" charset="0"/>
              </a:rPr>
              <a:t>Кундуриотисом</a:t>
            </a:r>
            <a:r>
              <a:rPr lang="ru-RU" sz="2600" dirty="0">
                <a:solidFill>
                  <a:srgbClr val="800000"/>
                </a:solidFill>
                <a:latin typeface="Book Antiqua" panose="02040602050305030304" pitchFamily="18" charset="0"/>
              </a:rPr>
              <a:t>  и Александром </a:t>
            </a:r>
            <a:r>
              <a:rPr lang="ru-RU" sz="2600" dirty="0" err="1">
                <a:solidFill>
                  <a:srgbClr val="800000"/>
                </a:solidFill>
                <a:latin typeface="Book Antiqua" panose="02040602050305030304" pitchFamily="18" charset="0"/>
              </a:rPr>
              <a:t>Маврокордатосом</a:t>
            </a:r>
            <a:r>
              <a:rPr lang="ru-RU" sz="2600" dirty="0">
                <a:solidFill>
                  <a:srgbClr val="800000"/>
                </a:solidFill>
                <a:latin typeface="Book Antiqua" panose="02040602050305030304" pitchFamily="18" charset="0"/>
              </a:rPr>
              <a:t> в </a:t>
            </a:r>
            <a:r>
              <a:rPr lang="ru-RU" sz="2600" dirty="0" err="1">
                <a:solidFill>
                  <a:srgbClr val="800000"/>
                </a:solidFill>
                <a:latin typeface="Book Antiqua" panose="02040602050305030304" pitchFamily="18" charset="0"/>
              </a:rPr>
              <a:t>Пилос</a:t>
            </a:r>
            <a:r>
              <a:rPr lang="ru-RU" sz="2600" dirty="0">
                <a:solidFill>
                  <a:srgbClr val="800000"/>
                </a:solidFill>
                <a:latin typeface="Book Antiqua" panose="02040602050305030304" pitchFamily="18" charset="0"/>
              </a:rPr>
              <a:t>, и 20 апреля 1825 года ему удалось попасть в крепость </a:t>
            </a:r>
            <a:r>
              <a:rPr lang="ru-RU" sz="2600" dirty="0" err="1">
                <a:solidFill>
                  <a:srgbClr val="800000"/>
                </a:solidFill>
                <a:latin typeface="Book Antiqua" panose="02040602050305030304" pitchFamily="18" charset="0"/>
              </a:rPr>
              <a:t>Неокастро</a:t>
            </a:r>
            <a:r>
              <a:rPr lang="ru-RU" sz="2600" dirty="0">
                <a:solidFill>
                  <a:srgbClr val="800000"/>
                </a:solidFill>
                <a:latin typeface="Book Antiqua" panose="02040602050305030304" pitchFamily="18" charset="0"/>
              </a:rPr>
              <a:t>. Вскоре, беря на себя смелость, как  ветеран-солдат, он отдает распоряжение для немедленного ремонта различных участков крепости, но, к сожалению, он не был осуществлен. 7 марта, когда за несколько дней предводитель с острова </a:t>
            </a:r>
            <a:r>
              <a:rPr lang="ru-RU" sz="2600" dirty="0" err="1">
                <a:solidFill>
                  <a:srgbClr val="800000"/>
                </a:solidFill>
                <a:latin typeface="Book Antiqua" panose="02040602050305030304" pitchFamily="18" charset="0"/>
              </a:rPr>
              <a:t>Сфактирия</a:t>
            </a:r>
            <a:r>
              <a:rPr lang="ru-RU" sz="2600" dirty="0">
                <a:solidFill>
                  <a:srgbClr val="800000"/>
                </a:solidFill>
                <a:latin typeface="Book Antiqua" panose="02040602050305030304" pitchFamily="18" charset="0"/>
              </a:rPr>
              <a:t> </a:t>
            </a:r>
            <a:r>
              <a:rPr lang="ru-RU" sz="2600" dirty="0" err="1">
                <a:solidFill>
                  <a:srgbClr val="800000"/>
                </a:solidFill>
                <a:latin typeface="Book Antiqua" panose="02040602050305030304" pitchFamily="18" charset="0"/>
              </a:rPr>
              <a:t>Анагностарас</a:t>
            </a:r>
            <a:r>
              <a:rPr lang="ru-RU" sz="2600" dirty="0">
                <a:solidFill>
                  <a:srgbClr val="800000"/>
                </a:solidFill>
                <a:latin typeface="Book Antiqua" panose="02040602050305030304" pitchFamily="18" charset="0"/>
              </a:rPr>
              <a:t> обратился с просьбой об оказании помощи - подкрепления от расположенной от них напротив крепости </a:t>
            </a:r>
            <a:r>
              <a:rPr lang="ru-RU" sz="2600" dirty="0" err="1">
                <a:solidFill>
                  <a:srgbClr val="800000"/>
                </a:solidFill>
                <a:latin typeface="Book Antiqua" panose="02040602050305030304" pitchFamily="18" charset="0"/>
              </a:rPr>
              <a:t>Неокастро</a:t>
            </a:r>
            <a:r>
              <a:rPr lang="ru-RU" sz="2600" dirty="0">
                <a:solidFill>
                  <a:srgbClr val="800000"/>
                </a:solidFill>
                <a:latin typeface="Book Antiqua" panose="02040602050305030304" pitchFamily="18" charset="0"/>
              </a:rPr>
              <a:t>, около 100 солдат были отправлены на помощь,  среди которых был и </a:t>
            </a:r>
            <a:r>
              <a:rPr lang="ru-RU" sz="2600" dirty="0" err="1">
                <a:solidFill>
                  <a:srgbClr val="800000"/>
                </a:solidFill>
                <a:latin typeface="Book Antiqua" panose="02040602050305030304" pitchFamily="18" charset="0"/>
              </a:rPr>
              <a:t>ди</a:t>
            </a:r>
            <a:r>
              <a:rPr lang="ru-RU" sz="2600" dirty="0">
                <a:solidFill>
                  <a:srgbClr val="800000"/>
                </a:solidFill>
                <a:latin typeface="Book Antiqua" panose="02040602050305030304" pitchFamily="18" charset="0"/>
              </a:rPr>
              <a:t> </a:t>
            </a:r>
            <a:r>
              <a:rPr lang="ru-RU" sz="2600" dirty="0" err="1">
                <a:solidFill>
                  <a:srgbClr val="800000"/>
                </a:solidFill>
                <a:latin typeface="Book Antiqua" panose="02040602050305030304" pitchFamily="18" charset="0"/>
              </a:rPr>
              <a:t>Роси</a:t>
            </a:r>
            <a:r>
              <a:rPr lang="ru-RU" sz="2600" dirty="0">
                <a:solidFill>
                  <a:srgbClr val="800000"/>
                </a:solidFill>
                <a:latin typeface="Book Antiqua" panose="02040602050305030304" pitchFamily="18" charset="0"/>
              </a:rPr>
              <a:t>. На следующий день 8 мая Египетский генерал Ибрагим Паша начал атаку на </a:t>
            </a:r>
            <a:r>
              <a:rPr lang="ru-RU" sz="2600" dirty="0" err="1">
                <a:solidFill>
                  <a:srgbClr val="800000"/>
                </a:solidFill>
                <a:latin typeface="Book Antiqua" panose="02040602050305030304" pitchFamily="18" charset="0"/>
              </a:rPr>
              <a:t>Сфактирию</a:t>
            </a:r>
            <a:r>
              <a:rPr lang="ru-RU" sz="2600" dirty="0">
                <a:solidFill>
                  <a:srgbClr val="800000"/>
                </a:solidFill>
                <a:latin typeface="Book Antiqua" panose="02040602050305030304" pitchFamily="18" charset="0"/>
              </a:rPr>
              <a:t> (остров рядом с </a:t>
            </a:r>
            <a:r>
              <a:rPr lang="ru-RU" sz="2600" dirty="0" err="1">
                <a:solidFill>
                  <a:srgbClr val="800000"/>
                </a:solidFill>
                <a:latin typeface="Book Antiqua" panose="02040602050305030304" pitchFamily="18" charset="0"/>
              </a:rPr>
              <a:t>Пилосом</a:t>
            </a:r>
            <a:r>
              <a:rPr lang="ru-RU" sz="2600" dirty="0">
                <a:solidFill>
                  <a:srgbClr val="800000"/>
                </a:solidFill>
                <a:latin typeface="Book Antiqua" panose="02040602050305030304" pitchFamily="18" charset="0"/>
              </a:rPr>
              <a:t>), в которой </a:t>
            </a:r>
            <a:r>
              <a:rPr lang="ru-RU" sz="2600" dirty="0" err="1">
                <a:solidFill>
                  <a:srgbClr val="800000"/>
                </a:solidFill>
                <a:latin typeface="Book Antiqua" panose="02040602050305030304" pitchFamily="18" charset="0"/>
              </a:rPr>
              <a:t>ди</a:t>
            </a:r>
            <a:r>
              <a:rPr lang="ru-RU" sz="2600" dirty="0">
                <a:solidFill>
                  <a:srgbClr val="800000"/>
                </a:solidFill>
                <a:latin typeface="Book Antiqua" panose="02040602050305030304" pitchFamily="18" charset="0"/>
              </a:rPr>
              <a:t> </a:t>
            </a:r>
            <a:r>
              <a:rPr lang="ru-RU" sz="2600" dirty="0" err="1">
                <a:solidFill>
                  <a:srgbClr val="800000"/>
                </a:solidFill>
                <a:latin typeface="Book Antiqua" panose="02040602050305030304" pitchFamily="18" charset="0"/>
              </a:rPr>
              <a:t>Роси</a:t>
            </a:r>
            <a:r>
              <a:rPr lang="ru-RU" sz="2600" dirty="0">
                <a:solidFill>
                  <a:srgbClr val="800000"/>
                </a:solidFill>
                <a:latin typeface="Book Antiqua" panose="02040602050305030304" pitchFamily="18" charset="0"/>
              </a:rPr>
              <a:t> был тяжело ранен. Отказавшись от предложения сдаться, был убит египетским солдатом, и впоследствии лишен одежды, денег и своей печати. Позже, волей случая, один в прошлом товарищ Санта Роса, служивший на египетском флоте, узнал о судьбе друга по найденной печати.</a:t>
            </a:r>
          </a:p>
          <a:p>
            <a:endParaRPr lang="ru-RU" sz="1800" dirty="0">
              <a:latin typeface="Book Antiqua" panose="0204060205030503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62029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1BF96F2F-3D50-49FB-8CF5-7061A585E7D0}"/>
              </a:ext>
            </a:extLst>
          </p:cNvPr>
          <p:cNvSpPr>
            <a:spLocks noGrp="1"/>
          </p:cNvSpPr>
          <p:nvPr>
            <p:ph idx="1"/>
          </p:nvPr>
        </p:nvSpPr>
        <p:spPr>
          <a:xfrm>
            <a:off x="665017" y="290945"/>
            <a:ext cx="10848109" cy="5860473"/>
          </a:xfrm>
        </p:spPr>
        <p:txBody>
          <a:bodyPr>
            <a:normAutofit/>
          </a:bodyPr>
          <a:lstStyle/>
          <a:p>
            <a:pPr algn="just"/>
            <a:r>
              <a:rPr lang="el-GR" sz="1900" dirty="0">
                <a:solidFill>
                  <a:schemeClr val="bg1">
                    <a:lumMod val="95000"/>
                    <a:lumOff val="5000"/>
                  </a:schemeClr>
                </a:solidFill>
                <a:latin typeface="Book Antiqua" panose="02040602050305030304" pitchFamily="18" charset="0"/>
              </a:rPr>
              <a:t>Οι πρώτες του ποιητικές αναφορές σχετικά με τον αγώνα των Ελλήνων εμφανίζονται το 1826 με τη δημοσίευση στο γαλλικό Τύπο του ποιήματος Τα Κεφάλια του Σαραγιού (</a:t>
            </a:r>
            <a:r>
              <a:rPr lang="en-US" sz="1900" dirty="0">
                <a:solidFill>
                  <a:schemeClr val="bg1">
                    <a:lumMod val="95000"/>
                    <a:lumOff val="5000"/>
                  </a:schemeClr>
                </a:solidFill>
                <a:latin typeface="Book Antiqua" panose="02040602050305030304" pitchFamily="18" charset="0"/>
              </a:rPr>
              <a:t>Les </a:t>
            </a:r>
            <a:r>
              <a:rPr lang="en-US" sz="1900" dirty="0" err="1">
                <a:solidFill>
                  <a:schemeClr val="bg1">
                    <a:lumMod val="95000"/>
                    <a:lumOff val="5000"/>
                  </a:schemeClr>
                </a:solidFill>
                <a:latin typeface="Book Antiqua" panose="02040602050305030304" pitchFamily="18" charset="0"/>
              </a:rPr>
              <a:t>têtes</a:t>
            </a:r>
            <a:r>
              <a:rPr lang="en-US" sz="1900" dirty="0">
                <a:solidFill>
                  <a:schemeClr val="bg1">
                    <a:lumMod val="95000"/>
                    <a:lumOff val="5000"/>
                  </a:schemeClr>
                </a:solidFill>
                <a:latin typeface="Book Antiqua" panose="02040602050305030304" pitchFamily="18" charset="0"/>
              </a:rPr>
              <a:t> du </a:t>
            </a:r>
            <a:r>
              <a:rPr lang="en-US" sz="1900" dirty="0" err="1">
                <a:solidFill>
                  <a:schemeClr val="bg1">
                    <a:lumMod val="95000"/>
                    <a:lumOff val="5000"/>
                  </a:schemeClr>
                </a:solidFill>
                <a:latin typeface="Book Antiqua" panose="02040602050305030304" pitchFamily="18" charset="0"/>
              </a:rPr>
              <a:t>serail</a:t>
            </a:r>
            <a:r>
              <a:rPr lang="en-US" sz="1900" dirty="0">
                <a:solidFill>
                  <a:schemeClr val="bg1">
                    <a:lumMod val="95000"/>
                    <a:lumOff val="5000"/>
                  </a:schemeClr>
                </a:solidFill>
                <a:latin typeface="Book Antiqua" panose="02040602050305030304" pitchFamily="18" charset="0"/>
              </a:rPr>
              <a:t>), </a:t>
            </a:r>
            <a:r>
              <a:rPr lang="el-GR" sz="1900" dirty="0">
                <a:solidFill>
                  <a:schemeClr val="bg1">
                    <a:lumMod val="95000"/>
                    <a:lumOff val="5000"/>
                  </a:schemeClr>
                </a:solidFill>
                <a:latin typeface="Book Antiqua" panose="02040602050305030304" pitchFamily="18" charset="0"/>
              </a:rPr>
              <a:t>εμπνευσμένου από την Έξοδο του Μεσολογγίου, όπου εμφανίζονται μεταξύ των 6000 κεφαλών, που είχαν αποσταλεί στο σαράγι να συνομιλούν μεταξύ τους τα τρία κεφάλια του Μάρκου Μπότσαρη, του Επ</a:t>
            </a:r>
            <a:r>
              <a:rPr lang="en-US" sz="1900" dirty="0" err="1">
                <a:solidFill>
                  <a:schemeClr val="bg1">
                    <a:lumMod val="95000"/>
                    <a:lumOff val="5000"/>
                  </a:schemeClr>
                </a:solidFill>
                <a:latin typeface="Book Antiqua" panose="02040602050305030304" pitchFamily="18" charset="0"/>
              </a:rPr>
              <a:t>i</a:t>
            </a:r>
            <a:r>
              <a:rPr lang="el-GR" sz="1900" dirty="0">
                <a:solidFill>
                  <a:schemeClr val="bg1">
                    <a:lumMod val="95000"/>
                    <a:lumOff val="5000"/>
                  </a:schemeClr>
                </a:solidFill>
                <a:latin typeface="Book Antiqua" panose="02040602050305030304" pitchFamily="18" charset="0"/>
              </a:rPr>
              <a:t>σκ</a:t>
            </a:r>
            <a:r>
              <a:rPr lang="en-US" sz="1900" dirty="0">
                <a:solidFill>
                  <a:schemeClr val="bg1">
                    <a:lumMod val="95000"/>
                    <a:lumOff val="5000"/>
                  </a:schemeClr>
                </a:solidFill>
                <a:latin typeface="Book Antiqua" panose="02040602050305030304" pitchFamily="18" charset="0"/>
              </a:rPr>
              <a:t>o</a:t>
            </a:r>
            <a:r>
              <a:rPr lang="el-GR" sz="1900" dirty="0">
                <a:solidFill>
                  <a:schemeClr val="bg1">
                    <a:lumMod val="95000"/>
                    <a:lumOff val="5000"/>
                  </a:schemeClr>
                </a:solidFill>
                <a:latin typeface="Book Antiqua" panose="02040602050305030304" pitchFamily="18" charset="0"/>
              </a:rPr>
              <a:t>που Ρωγών Ιωσήφ και του Κωνσταντίνου Κανάρη. Το 1827 συνθέτει τα ποιήματα Ναβαρίνο (</a:t>
            </a:r>
            <a:r>
              <a:rPr lang="en-US" sz="1900" dirty="0" err="1">
                <a:solidFill>
                  <a:schemeClr val="bg1">
                    <a:lumMod val="95000"/>
                    <a:lumOff val="5000"/>
                  </a:schemeClr>
                </a:solidFill>
                <a:latin typeface="Book Antiqua" panose="02040602050305030304" pitchFamily="18" charset="0"/>
              </a:rPr>
              <a:t>Navarin</a:t>
            </a:r>
            <a:r>
              <a:rPr lang="en-US" sz="1900" dirty="0">
                <a:solidFill>
                  <a:schemeClr val="bg1">
                    <a:lumMod val="95000"/>
                    <a:lumOff val="5000"/>
                  </a:schemeClr>
                </a:solidFill>
                <a:latin typeface="Book Antiqua" panose="02040602050305030304" pitchFamily="18" charset="0"/>
              </a:rPr>
              <a:t>) </a:t>
            </a:r>
            <a:r>
              <a:rPr lang="el-GR" sz="1900" dirty="0">
                <a:solidFill>
                  <a:schemeClr val="bg1">
                    <a:lumMod val="95000"/>
                    <a:lumOff val="5000"/>
                  </a:schemeClr>
                </a:solidFill>
                <a:latin typeface="Book Antiqua" panose="02040602050305030304" pitchFamily="18" charset="0"/>
              </a:rPr>
              <a:t>και Ενθουσιασμός (</a:t>
            </a:r>
            <a:r>
              <a:rPr lang="en-US" sz="1900" dirty="0" err="1">
                <a:solidFill>
                  <a:schemeClr val="bg1">
                    <a:lumMod val="95000"/>
                    <a:lumOff val="5000"/>
                  </a:schemeClr>
                </a:solidFill>
                <a:latin typeface="Book Antiqua" panose="02040602050305030304" pitchFamily="18" charset="0"/>
              </a:rPr>
              <a:t>Enthousiasme</a:t>
            </a:r>
            <a:r>
              <a:rPr lang="en-US" sz="1900" dirty="0">
                <a:solidFill>
                  <a:schemeClr val="bg1">
                    <a:lumMod val="95000"/>
                    <a:lumOff val="5000"/>
                  </a:schemeClr>
                </a:solidFill>
                <a:latin typeface="Book Antiqua" panose="02040602050305030304" pitchFamily="18" charset="0"/>
              </a:rPr>
              <a:t>) </a:t>
            </a:r>
            <a:r>
              <a:rPr lang="el-GR" sz="1900" dirty="0">
                <a:solidFill>
                  <a:schemeClr val="bg1">
                    <a:lumMod val="95000"/>
                    <a:lumOff val="5000"/>
                  </a:schemeClr>
                </a:solidFill>
                <a:latin typeface="Book Antiqua" panose="02040602050305030304" pitchFamily="18" charset="0"/>
              </a:rPr>
              <a:t>και την επόμενη χρονιά τα Κανάρης (</a:t>
            </a:r>
            <a:r>
              <a:rPr lang="en-US" sz="1900" dirty="0" err="1">
                <a:solidFill>
                  <a:schemeClr val="bg1">
                    <a:lumMod val="95000"/>
                    <a:lumOff val="5000"/>
                  </a:schemeClr>
                </a:solidFill>
                <a:latin typeface="Book Antiqua" panose="02040602050305030304" pitchFamily="18" charset="0"/>
              </a:rPr>
              <a:t>Canaris</a:t>
            </a:r>
            <a:r>
              <a:rPr lang="en-US" sz="1900" dirty="0">
                <a:solidFill>
                  <a:schemeClr val="bg1">
                    <a:lumMod val="95000"/>
                    <a:lumOff val="5000"/>
                  </a:schemeClr>
                </a:solidFill>
                <a:latin typeface="Book Antiqua" panose="02040602050305030304" pitchFamily="18" charset="0"/>
              </a:rPr>
              <a:t>), </a:t>
            </a:r>
            <a:r>
              <a:rPr lang="el-GR" sz="1900" dirty="0">
                <a:solidFill>
                  <a:schemeClr val="bg1">
                    <a:lumMod val="95000"/>
                    <a:lumOff val="5000"/>
                  </a:schemeClr>
                </a:solidFill>
                <a:latin typeface="Book Antiqua" panose="02040602050305030304" pitchFamily="18" charset="0"/>
              </a:rPr>
              <a:t>Λαζάρα (</a:t>
            </a:r>
            <a:r>
              <a:rPr lang="en-US" sz="1900" dirty="0">
                <a:solidFill>
                  <a:schemeClr val="bg1">
                    <a:lumMod val="95000"/>
                    <a:lumOff val="5000"/>
                  </a:schemeClr>
                </a:solidFill>
                <a:latin typeface="Book Antiqua" panose="02040602050305030304" pitchFamily="18" charset="0"/>
              </a:rPr>
              <a:t>Lazzara) </a:t>
            </a:r>
            <a:r>
              <a:rPr lang="el-GR" sz="1900" dirty="0">
                <a:solidFill>
                  <a:schemeClr val="bg1">
                    <a:lumMod val="95000"/>
                    <a:lumOff val="5000"/>
                  </a:schemeClr>
                </a:solidFill>
                <a:latin typeface="Book Antiqua" panose="02040602050305030304" pitchFamily="18" charset="0"/>
              </a:rPr>
              <a:t>καθώς και το περίφημο Ελληνόπουλο (</a:t>
            </a:r>
            <a:r>
              <a:rPr lang="en-US" sz="1900" dirty="0">
                <a:solidFill>
                  <a:schemeClr val="bg1">
                    <a:lumMod val="95000"/>
                    <a:lumOff val="5000"/>
                  </a:schemeClr>
                </a:solidFill>
                <a:latin typeface="Book Antiqua" panose="02040602050305030304" pitchFamily="18" charset="0"/>
              </a:rPr>
              <a:t>L' enfant). </a:t>
            </a:r>
            <a:r>
              <a:rPr lang="el-GR" sz="1900" dirty="0">
                <a:solidFill>
                  <a:schemeClr val="bg1">
                    <a:lumMod val="95000"/>
                    <a:lumOff val="5000"/>
                  </a:schemeClr>
                </a:solidFill>
                <a:latin typeface="Book Antiqua" panose="02040602050305030304" pitchFamily="18" charset="0"/>
              </a:rPr>
              <a:t>Όλα τα παραπάνω ποιήματα περιελήφθησαν στη συλλογή Τα Ανατολίτικα.</a:t>
            </a:r>
          </a:p>
          <a:p>
            <a:pPr algn="just"/>
            <a:r>
              <a:rPr lang="el-GR" sz="1900" dirty="0">
                <a:solidFill>
                  <a:schemeClr val="bg1">
                    <a:lumMod val="95000"/>
                    <a:lumOff val="5000"/>
                  </a:schemeClr>
                </a:solidFill>
                <a:latin typeface="Book Antiqua" panose="02040602050305030304" pitchFamily="18" charset="0"/>
              </a:rPr>
              <a:t>Στα 1829 ο κορυφαίος των Ελλήνων διαφωτιστών Αδαμάντιος Κοραής δηλώνει την αντίθεσή του προς το ρομαντικό κίνημα, του οποίου αρχηγέτης είναι ο Ουγκώ. Παρά ταύτα στην Αθήνα τα μέλη του λογοτεχνικού ρεύματος της Αθηναϊκής Σχολής στρέφονται προς το ρομαντισμό. Ο Νικόλαος Σούτσος είναι ο πρώτος που μεταφράζει ποιήματα του Ουγκώ στα 1842.</a:t>
            </a:r>
            <a:endParaRPr lang="ru-RU" sz="1900" dirty="0">
              <a:solidFill>
                <a:schemeClr val="bg1">
                  <a:lumMod val="95000"/>
                  <a:lumOff val="5000"/>
                </a:schemeClr>
              </a:solidFill>
              <a:latin typeface="Book Antiqua" panose="02040602050305030304" pitchFamily="18" charset="0"/>
            </a:endParaRPr>
          </a:p>
          <a:p>
            <a:pPr algn="just"/>
            <a:r>
              <a:rPr lang="el-GR" sz="1900" dirty="0">
                <a:solidFill>
                  <a:schemeClr val="bg1">
                    <a:lumMod val="95000"/>
                    <a:lumOff val="5000"/>
                  </a:schemeClr>
                </a:solidFill>
                <a:latin typeface="Book Antiqua" panose="02040602050305030304" pitchFamily="18" charset="0"/>
              </a:rPr>
              <a:t>Κατά τη δεκαετία του 1850 πραγματοποιούνται αρκετές μεταφράσεις θεατρικών έργων του στην ελληνική αρχής γενομένης με το Angelo, tyran de Padoue, και μέσω αυτών καθίσταται γνωστός στο ελληνικό κοινό κυρίως ως δραματικός συγγραφέας. Στα 1862 έρχεται η μετάφραση των Αθλίων από τον Ιωάννη Ισιδωρίδη - Σκυλίτση σχεδόν αμέσως μετά την κυκλοφορία τους στα γαλλικά. Το μυθιστόρημα ενθουσίασε τους Έλληνες αναγνώστες και επηρέασε πολλούς εγχώριους λογοτέχνες.</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849809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9CE4F958-AA80-4366-9A44-E7EA6FC599E1}"/>
              </a:ext>
            </a:extLst>
          </p:cNvPr>
          <p:cNvSpPr>
            <a:spLocks noGrp="1"/>
          </p:cNvSpPr>
          <p:nvPr>
            <p:ph idx="1"/>
          </p:nvPr>
        </p:nvSpPr>
        <p:spPr>
          <a:xfrm>
            <a:off x="684212" y="685800"/>
            <a:ext cx="10995170" cy="3615267"/>
          </a:xfrm>
        </p:spPr>
        <p:txBody>
          <a:bodyPr>
            <a:normAutofit/>
          </a:bodyPr>
          <a:lstStyle/>
          <a:p>
            <a:r>
              <a:rPr lang="ru-RU" sz="2400" dirty="0">
                <a:solidFill>
                  <a:srgbClr val="800000"/>
                </a:solidFill>
                <a:latin typeface="Book Antiqua" panose="02040602050305030304" pitchFamily="18" charset="0"/>
              </a:rPr>
              <a:t>В честь павшего героя и филэллина Санта Роса, по завершению 100 лет со дня его смерти в апреле 1925 года, состоялась поминальная служба в  </a:t>
            </a:r>
            <a:r>
              <a:rPr lang="ru-RU" sz="2400" dirty="0" err="1">
                <a:solidFill>
                  <a:srgbClr val="800000"/>
                </a:solidFill>
                <a:latin typeface="Book Antiqua" panose="02040602050305030304" pitchFamily="18" charset="0"/>
              </a:rPr>
              <a:t>Сфактирии</a:t>
            </a:r>
            <a:r>
              <a:rPr lang="ru-RU" sz="2400" dirty="0">
                <a:solidFill>
                  <a:srgbClr val="800000"/>
                </a:solidFill>
                <a:latin typeface="Book Antiqua" panose="02040602050305030304" pitchFamily="18" charset="0"/>
              </a:rPr>
              <a:t>, где в его честь был установлен памятник, а муниципалитет Афин дал его имя одной из улиц города. Кроме того, в его родном городе возведена мраморная статуя, где его чтят как национального героя.</a:t>
            </a:r>
          </a:p>
        </p:txBody>
      </p:sp>
      <p:sp>
        <p:nvSpPr>
          <p:cNvPr id="4" name="Прямоугольник 3">
            <a:extLst>
              <a:ext uri="{FF2B5EF4-FFF2-40B4-BE49-F238E27FC236}">
                <a16:creationId xmlns:a16="http://schemas.microsoft.com/office/drawing/2014/main" xmlns="" id="{4FE34FE4-E9C5-44DA-997D-53EFA877D32B}"/>
              </a:ext>
            </a:extLst>
          </p:cNvPr>
          <p:cNvSpPr/>
          <p:nvPr/>
        </p:nvSpPr>
        <p:spPr>
          <a:xfrm>
            <a:off x="1842655" y="5419590"/>
            <a:ext cx="9836727" cy="954107"/>
          </a:xfrm>
          <a:prstGeom prst="rect">
            <a:avLst/>
          </a:prstGeom>
        </p:spPr>
        <p:txBody>
          <a:bodyPr wrap="square">
            <a:spAutoFit/>
          </a:bodyPr>
          <a:lstStyle/>
          <a:p>
            <a:pPr algn="r"/>
            <a:r>
              <a:rPr lang="el-GR" sz="2800" dirty="0">
                <a:solidFill>
                  <a:srgbClr val="0000FF"/>
                </a:solidFill>
                <a:latin typeface="Book Antiqua" panose="02040602050305030304" pitchFamily="18" charset="0"/>
              </a:rPr>
              <a:t>Επιλογή υλικού-σύνταξη: Δώρα Γιαννίτση</a:t>
            </a:r>
          </a:p>
          <a:p>
            <a:pPr algn="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Подбор материала – составление: Теодора </a:t>
            </a:r>
            <a:r>
              <a:rPr lang="ru-RU" sz="2800" dirty="0" err="1">
                <a:solidFill>
                  <a:srgbClr val="800000"/>
                </a:solidFill>
                <a:latin typeface="Book Antiqua" panose="02040602050305030304" pitchFamily="18" charset="0"/>
              </a:rPr>
              <a:t>Янници</a:t>
            </a:r>
            <a:endParaRPr lang="ru-RU" sz="2800" dirty="0">
              <a:solidFill>
                <a:srgbClr val="800000"/>
              </a:solidFill>
              <a:latin typeface="Book Antiqua" panose="0204060205030503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174" y="5745312"/>
            <a:ext cx="2543660" cy="955129"/>
          </a:xfrm>
          <a:prstGeom prst="rect">
            <a:avLst/>
          </a:prstGeom>
        </p:spPr>
      </p:pic>
    </p:spTree>
    <p:extLst>
      <p:ext uri="{BB962C8B-B14F-4D97-AF65-F5344CB8AC3E}">
        <p14:creationId xmlns:p14="http://schemas.microsoft.com/office/powerpoint/2010/main" val="1964235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42B9F17-35FF-4FF6-9582-C56747A69916}"/>
              </a:ext>
            </a:extLst>
          </p:cNvPr>
          <p:cNvSpPr>
            <a:spLocks noGrp="1"/>
          </p:cNvSpPr>
          <p:nvPr>
            <p:ph idx="1"/>
          </p:nvPr>
        </p:nvSpPr>
        <p:spPr>
          <a:xfrm>
            <a:off x="684212" y="685800"/>
            <a:ext cx="11147570" cy="5811982"/>
          </a:xfrm>
        </p:spPr>
        <p:txBody>
          <a:bodyPr>
            <a:normAutofit/>
          </a:bodyPr>
          <a:lstStyle/>
          <a:p>
            <a:r>
              <a:rPr lang="el-GR" sz="2400" dirty="0">
                <a:solidFill>
                  <a:schemeClr val="bg1">
                    <a:lumMod val="95000"/>
                    <a:lumOff val="5000"/>
                  </a:schemeClr>
                </a:solidFill>
                <a:latin typeface="Book Antiqua" panose="02040602050305030304" pitchFamily="18" charset="0"/>
              </a:rPr>
              <a:t>Το ενδιαφέρον του Ουγκώ για την ελεύθερη πλέον Ελλάδα φάνηκε ιδιαίτερα σε σχέση με το κρητικό ζήτημα. Το διάστημα της Κρητικής Επανάστασης του 1866 – 1869 δημοσιεύει τρεις επιστολές υπέρ των Κρητών στον ευρωπαϊκό τύπο το Δεκέμβριο του 1866, το Φεβρουάριο του 1867 και το Φεβρουάριο του 1869, παρά το γενικότερο αρνητικό για τα ελληνικά ζητήματα κλίμα της εποχής. Εκτός της συμπαράστασης προς τους Κρήτες έδειξε ενδιαφέρον και για την αρπαγή των μαρμάρων του Παρθενώνα κατηγορώντας τον Έλγιν για αυτή του την πράξη, στη βάση της αντίληψής του ότι η πολιτιστική κληρονομιά ενός λαού δεν πρέπει να γίνεται κτήμα ενός άλλου.</a:t>
            </a:r>
            <a:endParaRPr lang="ru-RU" sz="2400" dirty="0">
              <a:solidFill>
                <a:schemeClr val="bg1">
                  <a:lumMod val="95000"/>
                  <a:lumOff val="5000"/>
                </a:schemeClr>
              </a:solidFill>
              <a:latin typeface="Book Antiqua" panose="02040602050305030304" pitchFamily="18" charset="0"/>
            </a:endParaRPr>
          </a:p>
          <a:p>
            <a:r>
              <a:rPr lang="el-GR" sz="2400" dirty="0">
                <a:solidFill>
                  <a:schemeClr val="bg1">
                    <a:lumMod val="95000"/>
                    <a:lumOff val="5000"/>
                  </a:schemeClr>
                </a:solidFill>
                <a:latin typeface="Book Antiqua" panose="02040602050305030304" pitchFamily="18" charset="0"/>
              </a:rPr>
              <a:t>Ο θάνατός του, τέλος, είχε μεγάλο αντίκτυπο στην Ελλάδα και στο σύνολό του σχεδόν ο ελληνικός Τύπος κάλυψε το γεγονός της απώλειας του διακεκριμένου φιλέλληνα συγγραφέα. Μάλιστα πραγματοποιήθηκαν τελετές προκειμένου να τιμηθεί ο μεγάλος νεκρός αντίστοιχες με αυτές, που έλαβαν χώρα στη Γαλλία.</a:t>
            </a:r>
            <a:endParaRPr lang="ru-RU" sz="2400" dirty="0">
              <a:solidFill>
                <a:schemeClr val="bg1">
                  <a:lumMod val="95000"/>
                  <a:lumOff val="5000"/>
                </a:schemeClr>
              </a:solidFill>
              <a:latin typeface="Book Antiqua" panose="02040602050305030304" pitchFamily="18" charset="0"/>
            </a:endParaRP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418245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80D52EF-ED98-40B5-9AD1-7EDBEB29DD94}"/>
              </a:ext>
            </a:extLst>
          </p:cNvPr>
          <p:cNvSpPr>
            <a:spLocks noGrp="1"/>
          </p:cNvSpPr>
          <p:nvPr>
            <p:ph idx="1"/>
          </p:nvPr>
        </p:nvSpPr>
        <p:spPr>
          <a:xfrm>
            <a:off x="459869" y="460663"/>
            <a:ext cx="11272261" cy="5936673"/>
          </a:xfrm>
        </p:spPr>
        <p:txBody>
          <a:bodyPr>
            <a:normAutofit/>
          </a:bodyPr>
          <a:lstStyle/>
          <a:p>
            <a:r>
              <a:rPr lang="ru-RU" dirty="0">
                <a:solidFill>
                  <a:srgbClr val="800000"/>
                </a:solidFill>
                <a:latin typeface="Book Antiqua" panose="02040602050305030304" pitchFamily="18" charset="0"/>
              </a:rPr>
              <a:t>Его первые поэтические свидетельства, относящиеся к освободительной борьбе греков, датированы 1826 г., когда во французской газете была опубликована поэма «Головы в серале», вдохновленная попыткой греков прорвать осаду города </a:t>
            </a:r>
            <a:r>
              <a:rPr lang="ru-RU" dirty="0" err="1">
                <a:solidFill>
                  <a:srgbClr val="800000"/>
                </a:solidFill>
                <a:latin typeface="Book Antiqua" panose="02040602050305030304" pitchFamily="18" charset="0"/>
              </a:rPr>
              <a:t>Миссолонги</a:t>
            </a:r>
            <a:r>
              <a:rPr lang="ru-RU" dirty="0">
                <a:solidFill>
                  <a:srgbClr val="800000"/>
                </a:solidFill>
                <a:latin typeface="Book Antiqua" panose="02040602050305030304" pitchFamily="18" charset="0"/>
              </a:rPr>
              <a:t>. В поэме в аллегорической форме обыгрывается трагический исход сражения, когда 6000 голов побежденных были отправлены в султанский дворец. Основа ее сюжета – беседа трех из них, принадлежащих Маркосу </a:t>
            </a:r>
            <a:r>
              <a:rPr lang="ru-RU" dirty="0" err="1">
                <a:solidFill>
                  <a:srgbClr val="800000"/>
                </a:solidFill>
                <a:latin typeface="Book Antiqua" panose="02040602050305030304" pitchFamily="18" charset="0"/>
              </a:rPr>
              <a:t>Боцарису</a:t>
            </a:r>
            <a:r>
              <a:rPr lang="ru-RU" dirty="0">
                <a:solidFill>
                  <a:srgbClr val="800000"/>
                </a:solidFill>
                <a:latin typeface="Book Antiqua" panose="02040602050305030304" pitchFamily="18" charset="0"/>
              </a:rPr>
              <a:t>, епископу Иосифу и </a:t>
            </a:r>
            <a:r>
              <a:rPr lang="ru-RU" dirty="0" err="1">
                <a:solidFill>
                  <a:srgbClr val="800000"/>
                </a:solidFill>
                <a:latin typeface="Book Antiqua" panose="02040602050305030304" pitchFamily="18" charset="0"/>
              </a:rPr>
              <a:t>Константиносу</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Канарису</a:t>
            </a:r>
            <a:r>
              <a:rPr lang="ru-RU" dirty="0">
                <a:solidFill>
                  <a:srgbClr val="800000"/>
                </a:solidFill>
                <a:latin typeface="Book Antiqua" panose="02040602050305030304" pitchFamily="18" charset="0"/>
              </a:rPr>
              <a:t>, о судьбе Греции. В 1827 г. он сочиняет поэмы «</a:t>
            </a:r>
            <a:r>
              <a:rPr lang="ru-RU" dirty="0" err="1">
                <a:solidFill>
                  <a:srgbClr val="800000"/>
                </a:solidFill>
                <a:latin typeface="Book Antiqua" panose="02040602050305030304" pitchFamily="18" charset="0"/>
              </a:rPr>
              <a:t>Наварин</a:t>
            </a:r>
            <a:r>
              <a:rPr lang="ru-RU" dirty="0">
                <a:solidFill>
                  <a:srgbClr val="800000"/>
                </a:solidFill>
                <a:latin typeface="Book Antiqua" panose="02040602050305030304" pitchFamily="18" charset="0"/>
              </a:rPr>
              <a:t>», «Воодушевление», в следующем году – «</a:t>
            </a:r>
            <a:r>
              <a:rPr lang="ru-RU" dirty="0" err="1">
                <a:solidFill>
                  <a:srgbClr val="800000"/>
                </a:solidFill>
                <a:latin typeface="Book Antiqua" panose="02040602050305030304" pitchFamily="18" charset="0"/>
              </a:rPr>
              <a:t>Канарис</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Лазарос</a:t>
            </a:r>
            <a:r>
              <a:rPr lang="ru-RU" dirty="0">
                <a:solidFill>
                  <a:srgbClr val="800000"/>
                </a:solidFill>
                <a:latin typeface="Book Antiqua" panose="02040602050305030304" pitchFamily="18" charset="0"/>
              </a:rPr>
              <a:t>», а также знаменитую поэму «Греческий мальчик». Все вышеперечисленные поэтические произведения вошли в сборник «Восточные мотивы». </a:t>
            </a:r>
          </a:p>
          <a:p>
            <a:endParaRPr lang="ru-RU" dirty="0">
              <a:solidFill>
                <a:srgbClr val="800000"/>
              </a:solidFill>
              <a:latin typeface="Book Antiqua" panose="02040602050305030304" pitchFamily="18" charset="0"/>
            </a:endParaRPr>
          </a:p>
          <a:p>
            <a:r>
              <a:rPr lang="ru-RU" dirty="0">
                <a:solidFill>
                  <a:srgbClr val="800000"/>
                </a:solidFill>
                <a:latin typeface="Book Antiqua" panose="02040602050305030304" pitchFamily="18" charset="0"/>
              </a:rPr>
              <a:t>В 1829 г. корифей Греческого Просвещения </a:t>
            </a:r>
            <a:r>
              <a:rPr lang="ru-RU" dirty="0" err="1">
                <a:solidFill>
                  <a:srgbClr val="800000"/>
                </a:solidFill>
                <a:latin typeface="Book Antiqua" panose="02040602050305030304" pitchFamily="18" charset="0"/>
              </a:rPr>
              <a:t>Адамантиос</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Кораис</a:t>
            </a:r>
            <a:r>
              <a:rPr lang="ru-RU" dirty="0">
                <a:solidFill>
                  <a:srgbClr val="800000"/>
                </a:solidFill>
                <a:latin typeface="Book Antiqua" panose="02040602050305030304" pitchFamily="18" charset="0"/>
              </a:rPr>
              <a:t> заявил о своем несогласии с художественным движением романтизма, одним из главных представителей которого был Гюго. Несмотря на это представители литературного движения Афинской школы оказываются под сильным влиянием романтизма. В 1842 г. </a:t>
            </a:r>
            <a:r>
              <a:rPr lang="ru-RU" dirty="0" err="1">
                <a:solidFill>
                  <a:srgbClr val="800000"/>
                </a:solidFill>
                <a:latin typeface="Book Antiqua" panose="02040602050305030304" pitchFamily="18" charset="0"/>
              </a:rPr>
              <a:t>Николаос</a:t>
            </a:r>
            <a:r>
              <a:rPr lang="ru-RU" dirty="0">
                <a:solidFill>
                  <a:srgbClr val="800000"/>
                </a:solidFill>
                <a:latin typeface="Book Antiqua" panose="02040602050305030304" pitchFamily="18" charset="0"/>
              </a:rPr>
              <a:t> </a:t>
            </a:r>
            <a:r>
              <a:rPr lang="ru-RU" dirty="0" err="1">
                <a:solidFill>
                  <a:srgbClr val="800000"/>
                </a:solidFill>
                <a:latin typeface="Book Antiqua" panose="02040602050305030304" pitchFamily="18" charset="0"/>
              </a:rPr>
              <a:t>Суцос</a:t>
            </a:r>
            <a:r>
              <a:rPr lang="ru-RU" dirty="0">
                <a:solidFill>
                  <a:srgbClr val="800000"/>
                </a:solidFill>
                <a:latin typeface="Book Antiqua" panose="02040602050305030304" pitchFamily="18" charset="0"/>
              </a:rPr>
              <a:t> впервые перевел поэмы Гюго на греческий язык.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56094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CEC0682-C6DD-47BD-8516-56AA859E672D}"/>
              </a:ext>
            </a:extLst>
          </p:cNvPr>
          <p:cNvSpPr>
            <a:spLocks noGrp="1"/>
          </p:cNvSpPr>
          <p:nvPr>
            <p:ph idx="1"/>
          </p:nvPr>
        </p:nvSpPr>
        <p:spPr>
          <a:xfrm>
            <a:off x="614939" y="270163"/>
            <a:ext cx="11230697" cy="5853545"/>
          </a:xfrm>
        </p:spPr>
        <p:txBody>
          <a:bodyPr>
            <a:noAutofit/>
          </a:bodyPr>
          <a:lstStyle/>
          <a:p>
            <a:r>
              <a:rPr lang="ru-RU" sz="1800" dirty="0">
                <a:solidFill>
                  <a:srgbClr val="800000"/>
                </a:solidFill>
                <a:latin typeface="Book Antiqua" panose="02040602050305030304" pitchFamily="18" charset="0"/>
              </a:rPr>
              <a:t>В 1850-е гг. переведены многие его пьесы, начиная с драмы «</a:t>
            </a:r>
            <a:r>
              <a:rPr lang="ru-RU" sz="1800" dirty="0" err="1">
                <a:solidFill>
                  <a:srgbClr val="800000"/>
                </a:solidFill>
                <a:latin typeface="Book Antiqua" panose="02040602050305030304" pitchFamily="18" charset="0"/>
              </a:rPr>
              <a:t>Анжело</a:t>
            </a:r>
            <a:r>
              <a:rPr lang="ru-RU" sz="1800" dirty="0">
                <a:solidFill>
                  <a:srgbClr val="800000"/>
                </a:solidFill>
                <a:latin typeface="Book Antiqua" panose="02040602050305030304" pitchFamily="18" charset="0"/>
              </a:rPr>
              <a:t>, тиран Падуи», благодаря которым он приобретает в Греции широкую известность как писатель-драматург. В 1862 г., сразу после издания во Франции, на греческом выходит его роман «Отверженные» в переводе </a:t>
            </a:r>
            <a:r>
              <a:rPr lang="ru-RU" sz="1800" dirty="0" err="1">
                <a:solidFill>
                  <a:srgbClr val="800000"/>
                </a:solidFill>
                <a:latin typeface="Book Antiqua" panose="02040602050305030304" pitchFamily="18" charset="0"/>
              </a:rPr>
              <a:t>Иоанниса</a:t>
            </a:r>
            <a:r>
              <a:rPr lang="ru-RU" sz="1800" dirty="0">
                <a:solidFill>
                  <a:srgbClr val="800000"/>
                </a:solidFill>
                <a:latin typeface="Book Antiqua" panose="02040602050305030304" pitchFamily="18" charset="0"/>
              </a:rPr>
              <a:t> </a:t>
            </a:r>
            <a:r>
              <a:rPr lang="ru-RU" sz="1800" dirty="0" err="1">
                <a:solidFill>
                  <a:srgbClr val="800000"/>
                </a:solidFill>
                <a:latin typeface="Book Antiqua" panose="02040602050305030304" pitchFamily="18" charset="0"/>
              </a:rPr>
              <a:t>Исидоридиса</a:t>
            </a:r>
            <a:r>
              <a:rPr lang="ru-RU" sz="1800" dirty="0">
                <a:solidFill>
                  <a:srgbClr val="800000"/>
                </a:solidFill>
                <a:latin typeface="Book Antiqua" panose="02040602050305030304" pitchFamily="18" charset="0"/>
              </a:rPr>
              <a:t> – </a:t>
            </a:r>
            <a:r>
              <a:rPr lang="ru-RU" sz="1800" dirty="0" err="1">
                <a:solidFill>
                  <a:srgbClr val="800000"/>
                </a:solidFill>
                <a:latin typeface="Book Antiqua" panose="02040602050305030304" pitchFamily="18" charset="0"/>
              </a:rPr>
              <a:t>Скилициса</a:t>
            </a:r>
            <a:r>
              <a:rPr lang="ru-RU" sz="1800" dirty="0">
                <a:solidFill>
                  <a:srgbClr val="800000"/>
                </a:solidFill>
                <a:latin typeface="Book Antiqua" panose="02040602050305030304" pitchFamily="18" charset="0"/>
              </a:rPr>
              <a:t>. Этот роман производит большое впечатление на греков и оказывает влияние на многих местных писателей. </a:t>
            </a:r>
          </a:p>
          <a:p>
            <a:endParaRPr lang="ru-RU" sz="1800" dirty="0">
              <a:solidFill>
                <a:srgbClr val="800000"/>
              </a:solidFill>
              <a:latin typeface="Book Antiqua" panose="02040602050305030304" pitchFamily="18" charset="0"/>
            </a:endParaRPr>
          </a:p>
          <a:p>
            <a:r>
              <a:rPr lang="ru-RU" sz="1800" dirty="0">
                <a:solidFill>
                  <a:srgbClr val="800000"/>
                </a:solidFill>
                <a:latin typeface="Book Antiqua" panose="02040602050305030304" pitchFamily="18" charset="0"/>
              </a:rPr>
              <a:t>Интерес Гюго к уже свободной Греции особенно возрос в связи с критским вопросом. В период Великой критской революции 1866-1869 гг., несмотря на крайне неблагоприятные для греков  международные условия, он опубликовал три послания к критянам в европейской печати – в декабре 1866, феврале 1867 и феврале 1869 гг. </a:t>
            </a:r>
          </a:p>
          <a:p>
            <a:r>
              <a:rPr lang="ru-RU" sz="1800" dirty="0">
                <a:solidFill>
                  <a:srgbClr val="800000"/>
                </a:solidFill>
                <a:latin typeface="Book Antiqua" panose="02040602050305030304" pitchFamily="18" charset="0"/>
              </a:rPr>
              <a:t>Помимо поддержки критян, он высказал свою позицию в связи с похищением мраморных статуй Парфенона, обвинив в этом лорда </a:t>
            </a:r>
            <a:r>
              <a:rPr lang="ru-RU" sz="1800" dirty="0" err="1">
                <a:solidFill>
                  <a:srgbClr val="800000"/>
                </a:solidFill>
                <a:latin typeface="Book Antiqua" panose="02040602050305030304" pitchFamily="18" charset="0"/>
              </a:rPr>
              <a:t>Элгина</a:t>
            </a:r>
            <a:r>
              <a:rPr lang="ru-RU" sz="1800" dirty="0">
                <a:solidFill>
                  <a:srgbClr val="800000"/>
                </a:solidFill>
                <a:latin typeface="Book Antiqua" panose="02040602050305030304" pitchFamily="18" charset="0"/>
              </a:rPr>
              <a:t>. По твердому убеждению Гюго, культурное наследие одного народа не должно становиться собственностью другого. </a:t>
            </a:r>
          </a:p>
          <a:p>
            <a:r>
              <a:rPr lang="ru-RU" sz="1800" dirty="0">
                <a:solidFill>
                  <a:srgbClr val="800000"/>
                </a:solidFill>
                <a:latin typeface="Book Antiqua" panose="02040602050305030304" pitchFamily="18" charset="0"/>
              </a:rPr>
              <a:t>Наконец, смерть Виктора Гюго вызвала большой резонанс в Греции, и о кончине этого выдающегося писателя-филэллина упомянули почти все греческие газеты. Даже его посмертное чествование было в Греции столь же масштабным, как и во Франции.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78774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D230B0F1-50FB-4E6A-B2AA-78CA816D286F}"/>
              </a:ext>
            </a:extLst>
          </p:cNvPr>
          <p:cNvSpPr>
            <a:spLocks noGrp="1"/>
          </p:cNvSpPr>
          <p:nvPr>
            <p:ph idx="1"/>
          </p:nvPr>
        </p:nvSpPr>
        <p:spPr>
          <a:xfrm>
            <a:off x="415636" y="1122218"/>
            <a:ext cx="7261120" cy="5735781"/>
          </a:xfrm>
        </p:spPr>
        <p:txBody>
          <a:bodyPr>
            <a:normAutofit fontScale="92500" lnSpcReduction="10000"/>
          </a:bodyPr>
          <a:lstStyle/>
          <a:p>
            <a:r>
              <a:rPr lang="el-GR" sz="1900" dirty="0">
                <a:solidFill>
                  <a:schemeClr val="bg1">
                    <a:lumMod val="95000"/>
                    <a:lumOff val="5000"/>
                  </a:schemeClr>
                </a:solidFill>
                <a:latin typeface="Book Antiqua" panose="02040602050305030304" pitchFamily="18" charset="0"/>
              </a:rPr>
              <a:t>Ο Φρανκ Άμπνεϋ Χέιστινγκς (αγγλικά: Frank Abney Hastings, 14 Φεβρουαρίου 1794-15 Ιουνίου 1828), πιο γνωστός με το εξελληνισμένο όνομα Φραγκίσκος Άστιγξ, ήταν Βρετανός αξιωματικός του ναυτικού και Φιλέλληνας. Συμμετείχε στη ναυμαχία του Τραφάλγκαρ αλλά εγκατέλειψε το Βρετανικό ναυτικό και έζησε στη Γαλλία για έναν χρόνο. Στις 12 Μαρτίου 1822 έφυγε από τη Μασσαλία με προορισμό την Ελλάδα και τον Απρίλιο έφθασε στην Ύδρα. Συμμετείχε σε πολλές ναυμαχίες κατά τη διάρκεια της Επανάστασης του 1821 και απέκτησε, με χρήματα του Φιλελληνικού Κομιτάτου του Λονδίνου, το δικό του πλοίο, το θρυλικό Καρτερία, το οποίο επάνδρωσε με μικτό πλήρωμα Ελλήνων, Βρετανών και Σουηδών. Τραυματίστηκε θανάσιμα στο Ανατολικό στις 23 Μαΐου 1828 και πέθανε στη Ζάκυνθο στις 15 Ιουνίου. Τάφηκε στον Πόρο.</a:t>
            </a:r>
          </a:p>
          <a:p>
            <a:r>
              <a:rPr lang="el-GR" sz="1900" dirty="0">
                <a:solidFill>
                  <a:schemeClr val="bg1">
                    <a:lumMod val="95000"/>
                    <a:lumOff val="5000"/>
                  </a:schemeClr>
                </a:solidFill>
                <a:latin typeface="Book Antiqua" panose="02040602050305030304" pitchFamily="18" charset="0"/>
              </a:rPr>
              <a:t>Ο στρατηγός Γκόρντον, που υπηρέτησε στον πόλεμο και έγραψε την ιστορία του, αναφέρει σχετικά: Αν υπήρχε κάποιος πραγματικά χρήσιμος Φιλέλληνας αυτός ήταν ο Χέιστινγκς. Δεν πληρωνόταν, και ξόδεψε το μεγαλύτερο μέρος της περιουσίας του για να συντηρεί την Καρτερία. Το πλοίο του, επίσης, ήταν το μοναδικό του Ελληνικού Ναυτικού, που τηρούσε τους κανόνες της ναυτικής πειθαρχίας[1] [2].</a:t>
            </a:r>
          </a:p>
          <a:p>
            <a:endParaRPr lang="ru-RU" dirty="0"/>
          </a:p>
        </p:txBody>
      </p:sp>
      <p:pic>
        <p:nvPicPr>
          <p:cNvPr id="4" name="Рисунок 3">
            <a:extLst>
              <a:ext uri="{FF2B5EF4-FFF2-40B4-BE49-F238E27FC236}">
                <a16:creationId xmlns:a16="http://schemas.microsoft.com/office/drawing/2014/main" xmlns="" id="{690904C0-B664-4E20-AC27-AADF64334024}"/>
              </a:ext>
            </a:extLst>
          </p:cNvPr>
          <p:cNvPicPr>
            <a:picLocks noChangeAspect="1"/>
          </p:cNvPicPr>
          <p:nvPr/>
        </p:nvPicPr>
        <p:blipFill>
          <a:blip r:embed="rId2"/>
          <a:stretch>
            <a:fillRect/>
          </a:stretch>
        </p:blipFill>
        <p:spPr>
          <a:xfrm>
            <a:off x="7912093" y="461860"/>
            <a:ext cx="4069504" cy="4250818"/>
          </a:xfrm>
          <a:prstGeom prst="rect">
            <a:avLst/>
          </a:prstGeom>
        </p:spPr>
      </p:pic>
      <p:sp>
        <p:nvSpPr>
          <p:cNvPr id="5" name="Прямоугольник 4">
            <a:extLst>
              <a:ext uri="{FF2B5EF4-FFF2-40B4-BE49-F238E27FC236}">
                <a16:creationId xmlns:a16="http://schemas.microsoft.com/office/drawing/2014/main" xmlns="" id="{0DBB2E81-534E-41F3-8FF3-CAFD82C4CC10}"/>
              </a:ext>
            </a:extLst>
          </p:cNvPr>
          <p:cNvSpPr/>
          <p:nvPr/>
        </p:nvSpPr>
        <p:spPr>
          <a:xfrm>
            <a:off x="1634717" y="461860"/>
            <a:ext cx="6042039" cy="523220"/>
          </a:xfrm>
          <a:prstGeom prst="rect">
            <a:avLst/>
          </a:prstGeom>
        </p:spPr>
        <p:txBody>
          <a:bodyPr wrap="none">
            <a:spAutoFit/>
          </a:bodyPr>
          <a:lstStyle/>
          <a:p>
            <a:r>
              <a:rPr lang="el-GR" sz="2800" dirty="0">
                <a:solidFill>
                  <a:srgbClr val="0000FF"/>
                </a:solidFill>
                <a:latin typeface="Book Antiqua" panose="02040602050305030304" pitchFamily="18" charset="0"/>
              </a:rPr>
              <a:t>Φρανκ Χέιστινγκς </a:t>
            </a: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Франк Гастингс</a:t>
            </a: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384334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AC8C228-9C3A-4984-852E-DF87A83E91BA}"/>
              </a:ext>
            </a:extLst>
          </p:cNvPr>
          <p:cNvSpPr>
            <a:spLocks noGrp="1"/>
          </p:cNvSpPr>
          <p:nvPr>
            <p:ph idx="1"/>
          </p:nvPr>
        </p:nvSpPr>
        <p:spPr>
          <a:xfrm>
            <a:off x="643247" y="254329"/>
            <a:ext cx="11000508" cy="6116782"/>
          </a:xfrm>
        </p:spPr>
        <p:txBody>
          <a:bodyPr>
            <a:normAutofit/>
          </a:bodyPr>
          <a:lstStyle/>
          <a:p>
            <a:r>
              <a:rPr lang="ru-RU" sz="2200" dirty="0">
                <a:solidFill>
                  <a:srgbClr val="800000"/>
                </a:solidFill>
                <a:latin typeface="Book Antiqua" panose="02040602050305030304" pitchFamily="18" charset="0"/>
              </a:rPr>
              <a:t>Франк </a:t>
            </a:r>
            <a:r>
              <a:rPr lang="ru-RU" sz="2200" dirty="0" err="1">
                <a:solidFill>
                  <a:srgbClr val="800000"/>
                </a:solidFill>
                <a:latin typeface="Book Antiqua" panose="02040602050305030304" pitchFamily="18" charset="0"/>
              </a:rPr>
              <a:t>Абни</a:t>
            </a:r>
            <a:r>
              <a:rPr lang="ru-RU" sz="2200" dirty="0">
                <a:solidFill>
                  <a:srgbClr val="800000"/>
                </a:solidFill>
                <a:latin typeface="Book Antiqua" panose="02040602050305030304" pitchFamily="18" charset="0"/>
              </a:rPr>
              <a:t> Гастингс (14 февраля 1794 - 15 июня 1828), наиболее известный под </a:t>
            </a:r>
            <a:r>
              <a:rPr lang="ru-RU" sz="2200" dirty="0" err="1">
                <a:solidFill>
                  <a:srgbClr val="800000"/>
                </a:solidFill>
                <a:latin typeface="Book Antiqua" panose="02040602050305030304" pitchFamily="18" charset="0"/>
              </a:rPr>
              <a:t>эллинизированным</a:t>
            </a:r>
            <a:r>
              <a:rPr lang="ru-RU" sz="2200" dirty="0">
                <a:solidFill>
                  <a:srgbClr val="800000"/>
                </a:solidFill>
                <a:latin typeface="Book Antiqua" panose="02040602050305030304" pitchFamily="18" charset="0"/>
              </a:rPr>
              <a:t>  именем Фрэнсис Гастингс, был британским офицером на флоте и филэллином. Участвовал в Трафальгарской битве, и, покинув британский флот, перебрался во Францию, где прожил около года. 12 марта 1822 покидает Марсель с назначением по службе в  Греции и в апреле прибывает на остров </a:t>
            </a:r>
            <a:r>
              <a:rPr lang="ru-RU" sz="2200" dirty="0" err="1">
                <a:solidFill>
                  <a:srgbClr val="800000"/>
                </a:solidFill>
                <a:latin typeface="Book Antiqua" panose="02040602050305030304" pitchFamily="18" charset="0"/>
              </a:rPr>
              <a:t>Идра</a:t>
            </a:r>
            <a:r>
              <a:rPr lang="ru-RU" sz="2200" dirty="0">
                <a:solidFill>
                  <a:srgbClr val="800000"/>
                </a:solidFill>
                <a:latin typeface="Book Antiqua" panose="02040602050305030304" pitchFamily="18" charset="0"/>
              </a:rPr>
              <a:t>. Он участвовал во многих сражениях во время революции 1821 года и на деньги </a:t>
            </a:r>
            <a:r>
              <a:rPr lang="ru-RU" sz="2200" dirty="0" err="1">
                <a:solidFill>
                  <a:srgbClr val="800000"/>
                </a:solidFill>
                <a:latin typeface="Book Antiqua" panose="02040602050305030304" pitchFamily="18" charset="0"/>
              </a:rPr>
              <a:t>Филлэлинского</a:t>
            </a:r>
            <a:r>
              <a:rPr lang="ru-RU" sz="2200" dirty="0">
                <a:solidFill>
                  <a:srgbClr val="800000"/>
                </a:solidFill>
                <a:latin typeface="Book Antiqua" panose="02040602050305030304" pitchFamily="18" charset="0"/>
              </a:rPr>
              <a:t> Комитета в Лондоне, приобрел собственный корабль, Легендарную Выносливость, в составе экипажа которого были греки, англичане и шведы. 23 мая в 1828 году  был смертельно ранен в местечке </a:t>
            </a:r>
            <a:r>
              <a:rPr lang="ru-RU" sz="2200" dirty="0" err="1">
                <a:solidFill>
                  <a:srgbClr val="800000"/>
                </a:solidFill>
                <a:latin typeface="Book Antiqua" panose="02040602050305030304" pitchFamily="18" charset="0"/>
              </a:rPr>
              <a:t>Анатолико</a:t>
            </a:r>
            <a:r>
              <a:rPr lang="ru-RU" sz="2200" dirty="0">
                <a:solidFill>
                  <a:srgbClr val="800000"/>
                </a:solidFill>
                <a:latin typeface="Book Antiqua" panose="02040602050305030304" pitchFamily="18" charset="0"/>
              </a:rPr>
              <a:t> и умер на острове </a:t>
            </a:r>
            <a:r>
              <a:rPr lang="ru-RU" sz="2200" dirty="0" err="1">
                <a:solidFill>
                  <a:srgbClr val="800000"/>
                </a:solidFill>
                <a:latin typeface="Book Antiqua" panose="02040602050305030304" pitchFamily="18" charset="0"/>
              </a:rPr>
              <a:t>Закинф</a:t>
            </a:r>
            <a:r>
              <a:rPr lang="ru-RU" sz="2200" dirty="0">
                <a:solidFill>
                  <a:srgbClr val="800000"/>
                </a:solidFill>
                <a:latin typeface="Book Antiqua" panose="02040602050305030304" pitchFamily="18" charset="0"/>
              </a:rPr>
              <a:t> 15 июня. Он был похоронен на острове Порос.</a:t>
            </a:r>
          </a:p>
          <a:p>
            <a:r>
              <a:rPr lang="ru-RU" sz="2200" dirty="0">
                <a:solidFill>
                  <a:srgbClr val="800000"/>
                </a:solidFill>
                <a:latin typeface="Book Antiqua" panose="02040602050305030304" pitchFamily="18" charset="0"/>
              </a:rPr>
              <a:t>Генерал Гордон, служивший на войне, написал историю его жизни, в которой говорил: Если кто и был действительно золотым представителем  </a:t>
            </a:r>
            <a:r>
              <a:rPr lang="ru-RU" sz="2200" dirty="0" err="1">
                <a:solidFill>
                  <a:srgbClr val="800000"/>
                </a:solidFill>
                <a:latin typeface="Book Antiqua" panose="02040602050305030304" pitchFamily="18" charset="0"/>
              </a:rPr>
              <a:t>филэллинизма</a:t>
            </a:r>
            <a:r>
              <a:rPr lang="ru-RU" sz="2200" dirty="0">
                <a:solidFill>
                  <a:srgbClr val="800000"/>
                </a:solidFill>
                <a:latin typeface="Book Antiqua" panose="02040602050305030304" pitchFamily="18" charset="0"/>
              </a:rPr>
              <a:t>, так это Гастингс. Без материальной поддержки, он потратил большую часть своего состояния на содержание  «Выносливости». Корабль также был уникальным в своем роде во всем Греческом Военном Флоте, который всегда следовал правилам военной дисциплины.</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02698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416D176-F0DA-4246-B8DC-0CCD7CCA3087}"/>
              </a:ext>
            </a:extLst>
          </p:cNvPr>
          <p:cNvSpPr>
            <a:spLocks noGrp="1"/>
          </p:cNvSpPr>
          <p:nvPr>
            <p:ph idx="1"/>
          </p:nvPr>
        </p:nvSpPr>
        <p:spPr>
          <a:xfrm>
            <a:off x="3449782" y="1246026"/>
            <a:ext cx="8742218" cy="4551219"/>
          </a:xfrm>
        </p:spPr>
        <p:txBody>
          <a:bodyPr>
            <a:normAutofit fontScale="70000" lnSpcReduction="20000"/>
          </a:bodyPr>
          <a:lstStyle/>
          <a:p>
            <a:r>
              <a:rPr lang="el-GR" sz="2600" dirty="0">
                <a:solidFill>
                  <a:schemeClr val="bg1">
                    <a:lumMod val="95000"/>
                    <a:lumOff val="5000"/>
                  </a:schemeClr>
                </a:solidFill>
                <a:latin typeface="Book Antiqua" panose="02040602050305030304" pitchFamily="18" charset="0"/>
              </a:rPr>
              <a:t>Ο Τζωρτζ Κάνινγκ (Georges Canning, 11 Απριλίου 1770 - 8 Αυγούστου 1827) ήταν Βρετανός πολιτικός που διετέλεσε Υπουργός Εξωτερικών της Μεγάλης Βρετανίας και πρωθυπουργός κατά την περίοδο 10 Απριλίου-8 Αυγούστου του 1827 και φιλέλληνας.</a:t>
            </a:r>
          </a:p>
          <a:p>
            <a:r>
              <a:rPr lang="el-GR" sz="2600" dirty="0">
                <a:solidFill>
                  <a:schemeClr val="bg1">
                    <a:lumMod val="95000"/>
                    <a:lumOff val="5000"/>
                  </a:schemeClr>
                </a:solidFill>
                <a:latin typeface="Book Antiqua" panose="02040602050305030304" pitchFamily="18" charset="0"/>
              </a:rPr>
              <a:t>Κληρονόμησε τον τίτλο του λόρδου από τον θείο του. Φοίτησε στο Hyde-Abbey του Γουίντσεστερ και το 1788 συνέχισε τις σπουδές του στο πανεπιστήμιο της Οξφόρδης. Εξέδιδε, από την ηλικία των 16 ετών, τη λογοτεχνική εφημερίδα Μικρόκοσμος. Το 1793 έγινε μέλος της βουλής των λόρδων και διακρίθηκε για την ευγλωττία του, ενώ έγινε και ιδιαίτερος του πρωθυπουργού Ουίλιαμ Πιτ του νεότερου. Στα 1799, υποστήριξε με τον Πιτ την κατάργηση του δουλεμπορίου, ενώ τάχθηκε υπέρ του αγώνα θρησκευτικής ελευθερίας των Ιρλανδών καθολικών. Αυτό το ακανθώδες πρόβλημα ήταν ταυτόχρονα το όπλο του Τζωρτζ Κάνινγκ, που το χρησιμοποίησε ως μέσο εκβιασμού για να παραμείνει στο υπουργείο, διατηρώντας την ελπίδα του εκλογικού σώματος των Ιρλανδών για ένωση. Στις 8 Ιουλίου 1800, παντρεύτηκε την κόρη του στρατηγού John Scott Balcomie, ο οποίος είχε αποκτήσει περιουσία στην Ινδία, τότε αποικία της Βρετανίας. Το 1801 ακολούθησε τον Πιτ στην αντιπολίτευση ενώ όταν ανέλαβε ξανά την εξουσία, το Μάιο του 1804, ανέλαβε την οικονομική διαχείριση του Πολεμικού Ναυτικού.</a:t>
            </a:r>
          </a:p>
          <a:p>
            <a:endParaRPr lang="ru-RU" dirty="0"/>
          </a:p>
        </p:txBody>
      </p:sp>
      <p:pic>
        <p:nvPicPr>
          <p:cNvPr id="4" name="Рисунок 3">
            <a:extLst>
              <a:ext uri="{FF2B5EF4-FFF2-40B4-BE49-F238E27FC236}">
                <a16:creationId xmlns:a16="http://schemas.microsoft.com/office/drawing/2014/main" xmlns="" id="{88F108F2-53B1-463E-BFBF-D15A4020D103}"/>
              </a:ext>
            </a:extLst>
          </p:cNvPr>
          <p:cNvPicPr>
            <a:picLocks noChangeAspect="1"/>
          </p:cNvPicPr>
          <p:nvPr/>
        </p:nvPicPr>
        <p:blipFill>
          <a:blip r:embed="rId2"/>
          <a:stretch>
            <a:fillRect/>
          </a:stretch>
        </p:blipFill>
        <p:spPr>
          <a:xfrm>
            <a:off x="567942" y="850522"/>
            <a:ext cx="2881840" cy="3472097"/>
          </a:xfrm>
          <a:prstGeom prst="rect">
            <a:avLst/>
          </a:prstGeom>
        </p:spPr>
      </p:pic>
      <p:sp>
        <p:nvSpPr>
          <p:cNvPr id="5" name="Прямоугольник 4">
            <a:extLst>
              <a:ext uri="{FF2B5EF4-FFF2-40B4-BE49-F238E27FC236}">
                <a16:creationId xmlns:a16="http://schemas.microsoft.com/office/drawing/2014/main" xmlns="" id="{B7E7C422-7152-44DD-8952-18BDE2E15766}"/>
              </a:ext>
            </a:extLst>
          </p:cNvPr>
          <p:cNvSpPr/>
          <p:nvPr/>
        </p:nvSpPr>
        <p:spPr>
          <a:xfrm>
            <a:off x="4535490" y="722806"/>
            <a:ext cx="6099747" cy="523220"/>
          </a:xfrm>
          <a:prstGeom prst="rect">
            <a:avLst/>
          </a:prstGeom>
        </p:spPr>
        <p:txBody>
          <a:bodyPr wrap="none">
            <a:spAutoFit/>
          </a:bodyPr>
          <a:lstStyle/>
          <a:p>
            <a:r>
              <a:rPr lang="el-GR" sz="2800" dirty="0">
                <a:solidFill>
                  <a:srgbClr val="0000FF"/>
                </a:solidFill>
                <a:latin typeface="Book Antiqua" panose="02040602050305030304" pitchFamily="18" charset="0"/>
              </a:rPr>
              <a:t>Τζωρτζ Κάνινγκ </a:t>
            </a:r>
            <a:r>
              <a:rPr lang="el-GR" sz="2800" dirty="0">
                <a:solidFill>
                  <a:srgbClr val="800000"/>
                </a:solidFill>
                <a:latin typeface="Book Antiqua" panose="02040602050305030304" pitchFamily="18" charset="0"/>
              </a:rPr>
              <a:t>- </a:t>
            </a:r>
            <a:r>
              <a:rPr lang="ru-RU" sz="2800" dirty="0">
                <a:solidFill>
                  <a:srgbClr val="800000"/>
                </a:solidFill>
                <a:latin typeface="Book Antiqua" panose="02040602050305030304" pitchFamily="18" charset="0"/>
              </a:rPr>
              <a:t>Джордж </a:t>
            </a:r>
            <a:r>
              <a:rPr lang="ru-RU" sz="2800" dirty="0" err="1">
                <a:solidFill>
                  <a:srgbClr val="800000"/>
                </a:solidFill>
                <a:latin typeface="Book Antiqua" panose="02040602050305030304" pitchFamily="18" charset="0"/>
              </a:rPr>
              <a:t>Каннинг</a:t>
            </a:r>
            <a:endParaRPr lang="ru-RU" sz="2800" dirty="0">
              <a:solidFill>
                <a:srgbClr val="800000"/>
              </a:solidFill>
              <a:latin typeface="Book Antiqua" panose="02040602050305030304"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1927" y="5769063"/>
            <a:ext cx="2543660" cy="955129"/>
          </a:xfrm>
          <a:prstGeom prst="rect">
            <a:avLst/>
          </a:prstGeom>
        </p:spPr>
      </p:pic>
    </p:spTree>
    <p:extLst>
      <p:ext uri="{BB962C8B-B14F-4D97-AF65-F5344CB8AC3E}">
        <p14:creationId xmlns:p14="http://schemas.microsoft.com/office/powerpoint/2010/main" val="2991615431"/>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73</TotalTime>
  <Words>4912</Words>
  <Application>Microsoft Office PowerPoint</Application>
  <PresentationFormat>Широкоэкранный</PresentationFormat>
  <Paragraphs>120</Paragraphs>
  <Slides>30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Book Antiqua</vt:lpstr>
      <vt:lpstr>Century Gothic</vt:lpstr>
      <vt:lpstr>Wingdings 3</vt:lpstr>
      <vt:lpstr>Сектор</vt:lpstr>
      <vt:lpstr>ΠΟΡΤΡΕΤΑ ΦΙΛΕΛΛΗΝΩΝ – ПОРТРЕТЫ ФИЛЭЛЛИНОВ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ΠΟΡΤΡΕΤΑ ΦΙΛΕΛΛΗΝΩΝ – ПОРТРЕТЫ ФИЛЭЛЛИНОВ</dc:title>
  <dc:creator>Надежда Хрисиди</dc:creator>
  <cp:lastModifiedBy>Пользователь</cp:lastModifiedBy>
  <cp:revision>9</cp:revision>
  <dcterms:created xsi:type="dcterms:W3CDTF">2018-11-22T18:56:38Z</dcterms:created>
  <dcterms:modified xsi:type="dcterms:W3CDTF">2018-11-23T07:21:07Z</dcterms:modified>
</cp:coreProperties>
</file>